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9" r:id="rId4"/>
    <p:sldId id="260" r:id="rId5"/>
    <p:sldId id="261" r:id="rId6"/>
    <p:sldId id="262" r:id="rId7"/>
    <p:sldId id="263" r:id="rId8"/>
    <p:sldId id="269" r:id="rId9"/>
    <p:sldId id="272" r:id="rId10"/>
    <p:sldId id="264" r:id="rId11"/>
    <p:sldId id="273" r:id="rId12"/>
    <p:sldId id="267" r:id="rId13"/>
    <p:sldId id="277" r:id="rId14"/>
    <p:sldId id="280" r:id="rId15"/>
    <p:sldId id="274"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44" d="100"/>
          <a:sy n="44" d="100"/>
        </p:scale>
        <p:origin x="-130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printerSettings" Target="printerSettings/printerSettings1.bin"/><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23331D21-2C27-4548-9247-F1DE6248D015}" type="datetimeFigureOut">
              <a:rPr lang="en-GB" smtClean="0"/>
              <a:t>31/01/2015</a:t>
            </a:fld>
            <a:endParaRPr lang="en-GB"/>
          </a:p>
        </p:txBody>
      </p:sp>
      <p:sp>
        <p:nvSpPr>
          <p:cNvPr id="17" name="Footer Placeholder 16"/>
          <p:cNvSpPr>
            <a:spLocks noGrp="1"/>
          </p:cNvSpPr>
          <p:nvPr>
            <p:ph type="ftr" sz="quarter" idx="11"/>
          </p:nvPr>
        </p:nvSpPr>
        <p:spPr/>
        <p:txBody>
          <a:bodyPr/>
          <a:lstStyle/>
          <a:p>
            <a:endParaRPr lang="en-GB"/>
          </a:p>
        </p:txBody>
      </p:sp>
      <p:sp>
        <p:nvSpPr>
          <p:cNvPr id="29" name="Slide Number Placeholder 28"/>
          <p:cNvSpPr>
            <a:spLocks noGrp="1"/>
          </p:cNvSpPr>
          <p:nvPr>
            <p:ph type="sldNum" sz="quarter" idx="12"/>
          </p:nvPr>
        </p:nvSpPr>
        <p:spPr/>
        <p:txBody>
          <a:bodyPr/>
          <a:lstStyle/>
          <a:p>
            <a:fld id="{CC06C8C5-200C-466D-A4BC-B00195FEE9BA}" type="slidenum">
              <a:rPr lang="en-GB" smtClean="0"/>
              <a:t>‹#›</a:t>
            </a:fld>
            <a:endParaRPr lang="en-GB"/>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3331D21-2C27-4548-9247-F1DE6248D015}" type="datetimeFigureOut">
              <a:rPr lang="en-GB" smtClean="0"/>
              <a:t>31/01/2015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C06C8C5-200C-466D-A4BC-B00195FEE9BA}"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3331D21-2C27-4548-9247-F1DE6248D015}" type="datetimeFigureOut">
              <a:rPr lang="en-GB" smtClean="0"/>
              <a:t>31/01/2015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C06C8C5-200C-466D-A4BC-B00195FEE9BA}"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3331D21-2C27-4548-9247-F1DE6248D015}" type="datetimeFigureOut">
              <a:rPr lang="en-GB" smtClean="0"/>
              <a:t>31/01/2015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C06C8C5-200C-466D-A4BC-B00195FEE9BA}"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23331D21-2C27-4548-9247-F1DE6248D015}" type="datetimeFigureOut">
              <a:rPr lang="en-GB" smtClean="0"/>
              <a:t>31/01/2015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7924800" y="6416675"/>
            <a:ext cx="762000" cy="365125"/>
          </a:xfrm>
        </p:spPr>
        <p:txBody>
          <a:bodyPr/>
          <a:lstStyle/>
          <a:p>
            <a:fld id="{CC06C8C5-200C-466D-A4BC-B00195FEE9BA}"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3331D21-2C27-4548-9247-F1DE6248D015}" type="datetimeFigureOut">
              <a:rPr lang="en-GB" smtClean="0"/>
              <a:t>31/01/2015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C06C8C5-200C-466D-A4BC-B00195FEE9BA}"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23331D21-2C27-4548-9247-F1DE6248D015}" type="datetimeFigureOut">
              <a:rPr lang="en-GB" smtClean="0"/>
              <a:t>31/01/2015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C06C8C5-200C-466D-A4BC-B00195FEE9BA}"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3331D21-2C27-4548-9247-F1DE6248D015}" type="datetimeFigureOut">
              <a:rPr lang="en-GB" smtClean="0"/>
              <a:t>31/01/2015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C06C8C5-200C-466D-A4BC-B00195FEE9BA}"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331D21-2C27-4548-9247-F1DE6248D015}" type="datetimeFigureOut">
              <a:rPr lang="en-GB" smtClean="0"/>
              <a:t>31/01/2015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C06C8C5-200C-466D-A4BC-B00195FEE9BA}"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3331D21-2C27-4548-9247-F1DE6248D015}" type="datetimeFigureOut">
              <a:rPr lang="en-GB" smtClean="0"/>
              <a:t>31/01/2015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C06C8C5-200C-466D-A4BC-B00195FEE9BA}"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3331D21-2C27-4548-9247-F1DE6248D015}" type="datetimeFigureOut">
              <a:rPr lang="en-GB" smtClean="0"/>
              <a:t>31/01/2015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C06C8C5-200C-466D-A4BC-B00195FEE9BA}" type="slidenum">
              <a:rPr lang="en-GB" smtClean="0"/>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23331D21-2C27-4548-9247-F1DE6248D015}" type="datetimeFigureOut">
              <a:rPr lang="en-GB" smtClean="0"/>
              <a:t>31/01/2015</a:t>
            </a:fld>
            <a:endParaRPr lang="en-GB"/>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GB"/>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CC06C8C5-200C-466D-A4BC-B00195FEE9BA}" type="slidenum">
              <a:rPr lang="en-GB" smtClean="0"/>
              <a:t>‹#›</a:t>
            </a:fld>
            <a:endParaRPr lang="en-GB"/>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png"/><Relationship Id="rId3" Type="http://schemas.openxmlformats.org/officeDocument/2006/relationships/image" Target="../media/image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GB" dirty="0" smtClean="0"/>
              <a:t>From national cinema to transnational</a:t>
            </a:r>
            <a:endParaRPr lang="en-GB" dirty="0"/>
          </a:p>
        </p:txBody>
      </p:sp>
      <p:sp>
        <p:nvSpPr>
          <p:cNvPr id="5" name="Content Placeholder 4"/>
          <p:cNvSpPr>
            <a:spLocks noGrp="1"/>
          </p:cNvSpPr>
          <p:nvPr>
            <p:ph sz="half" idx="1"/>
          </p:nvPr>
        </p:nvSpPr>
        <p:spPr>
          <a:xfrm>
            <a:off x="0" y="1600200"/>
            <a:ext cx="4495800" cy="4525963"/>
          </a:xfrm>
        </p:spPr>
        <p:txBody>
          <a:bodyPr>
            <a:normAutofit fontScale="55000" lnSpcReduction="20000"/>
          </a:bodyPr>
          <a:lstStyle/>
          <a:p>
            <a:pPr marL="0" indent="0">
              <a:buNone/>
            </a:pPr>
            <a:r>
              <a:rPr lang="en-GB" sz="3600" dirty="0"/>
              <a:t>One immediate response is to view this shift towards the transnational as  encouraged by a wider dissatisfaction expressed by scholars working across  the humanities (in particular sociology, postcolonial theory and cultural studies)  with the paradigm of the national as a means of understanding production,  consumption and representation of cultural identity (both individual and collective) in an increasingly interconnected, multicultural and polycentric world.</a:t>
            </a:r>
          </a:p>
          <a:p>
            <a:pPr marL="0" indent="0">
              <a:buNone/>
            </a:pPr>
            <a:endParaRPr lang="en-GB" dirty="0" smtClean="0"/>
          </a:p>
          <a:p>
            <a:pPr marL="0" indent="0">
              <a:buNone/>
            </a:pPr>
            <a:r>
              <a:rPr lang="en-GB" dirty="0" err="1" smtClean="0"/>
              <a:t>Higbee</a:t>
            </a:r>
            <a:r>
              <a:rPr lang="en-GB" dirty="0"/>
              <a:t>, W. and Lim, S. H. (2010), ‘Concepts of transnational cinema: towards a critical transnationalism in film studies’, </a:t>
            </a:r>
            <a:r>
              <a:rPr lang="en-GB" i="1" dirty="0"/>
              <a:t>Transnational Cinemas</a:t>
            </a:r>
            <a:r>
              <a:rPr lang="en-GB" dirty="0"/>
              <a:t> 1: 1, pp. 7–21</a:t>
            </a:r>
          </a:p>
          <a:p>
            <a:endParaRPr lang="en-GB" dirty="0"/>
          </a:p>
        </p:txBody>
      </p:sp>
      <p:sp>
        <p:nvSpPr>
          <p:cNvPr id="6" name="Content Placeholder 5"/>
          <p:cNvSpPr>
            <a:spLocks noGrp="1"/>
          </p:cNvSpPr>
          <p:nvPr>
            <p:ph sz="half" idx="2"/>
          </p:nvPr>
        </p:nvSpPr>
        <p:spPr/>
        <p:txBody>
          <a:bodyPr>
            <a:normAutofit fontScale="55000" lnSpcReduction="20000"/>
          </a:bodyPr>
          <a:lstStyle/>
          <a:p>
            <a:pPr marL="0" indent="0">
              <a:buNone/>
            </a:pPr>
            <a:r>
              <a:rPr lang="en-US" sz="3600" dirty="0"/>
              <a:t>In Southern Europe Pedro </a:t>
            </a:r>
            <a:r>
              <a:rPr lang="en-US" sz="3600" dirty="0" err="1"/>
              <a:t>Almodóvar</a:t>
            </a:r>
            <a:r>
              <a:rPr lang="en-US" sz="3600" dirty="0"/>
              <a:t> for a time became a </a:t>
            </a:r>
            <a:r>
              <a:rPr lang="en-US" sz="3600" u="sng" dirty="0"/>
              <a:t>one-man national cinema</a:t>
            </a:r>
            <a:r>
              <a:rPr lang="en-US" sz="3600" dirty="0"/>
              <a:t>. </a:t>
            </a:r>
            <a:r>
              <a:rPr lang="en-US" sz="3600" dirty="0" smtClean="0"/>
              <a:t>Before </a:t>
            </a:r>
            <a:r>
              <a:rPr lang="en-US" sz="3600" dirty="0"/>
              <a:t>sharing </a:t>
            </a:r>
            <a:r>
              <a:rPr lang="en-US" sz="3600" dirty="0" err="1"/>
              <a:t>honours</a:t>
            </a:r>
            <a:r>
              <a:rPr lang="en-US" sz="3600" dirty="0"/>
              <a:t> with Julio </a:t>
            </a:r>
            <a:r>
              <a:rPr lang="en-US" sz="3600" dirty="0" err="1"/>
              <a:t>Medem</a:t>
            </a:r>
            <a:r>
              <a:rPr lang="en-US" sz="3600" dirty="0"/>
              <a:t> and Alejandro </a:t>
            </a:r>
            <a:r>
              <a:rPr lang="en-US" sz="3600" dirty="0" err="1"/>
              <a:t>Amenabar</a:t>
            </a:r>
            <a:r>
              <a:rPr lang="en-US" sz="3600" dirty="0"/>
              <a:t>. But while </a:t>
            </a:r>
            <a:r>
              <a:rPr lang="en-US" sz="3600" dirty="0" err="1" smtClean="0"/>
              <a:t>Medem</a:t>
            </a:r>
            <a:r>
              <a:rPr lang="en-US" sz="3600" dirty="0" smtClean="0"/>
              <a:t> </a:t>
            </a:r>
            <a:r>
              <a:rPr lang="en-US" sz="3600" dirty="0"/>
              <a:t>stands for “Basque cinema”  and </a:t>
            </a:r>
            <a:r>
              <a:rPr lang="en-US" sz="3600" dirty="0" err="1"/>
              <a:t>Amenábar</a:t>
            </a:r>
            <a:r>
              <a:rPr lang="en-US" sz="3600" dirty="0"/>
              <a:t> for a successful negotiation of the </a:t>
            </a:r>
            <a:r>
              <a:rPr lang="en-US" sz="3600" dirty="0" smtClean="0"/>
              <a:t>Hispano-Hollywood </a:t>
            </a:r>
            <a:r>
              <a:rPr lang="en-US" sz="3600" dirty="0"/>
              <a:t>connection </a:t>
            </a:r>
            <a:r>
              <a:rPr lang="en-US" sz="3600" u="sng" dirty="0" err="1"/>
              <a:t>Almodóvar</a:t>
            </a:r>
            <a:r>
              <a:rPr lang="en-US" sz="3600" u="sng" dirty="0"/>
              <a:t> […] embodied the radical chic of an </a:t>
            </a:r>
            <a:r>
              <a:rPr lang="en-US" sz="3600" u="sng" dirty="0" smtClean="0"/>
              <a:t>outward-looking </a:t>
            </a:r>
            <a:r>
              <a:rPr lang="en-US" sz="3600" u="sng" dirty="0"/>
              <a:t>post-Franco Spain</a:t>
            </a:r>
            <a:r>
              <a:rPr lang="en-US" sz="3600" dirty="0"/>
              <a:t>. </a:t>
            </a:r>
            <a:endParaRPr lang="en-US" sz="3600" dirty="0" smtClean="0"/>
          </a:p>
          <a:p>
            <a:pPr marL="0" indent="0">
              <a:buNone/>
            </a:pPr>
            <a:endParaRPr lang="en-US" sz="3600" dirty="0"/>
          </a:p>
          <a:p>
            <a:pPr marL="0" indent="0">
              <a:buNone/>
            </a:pPr>
            <a:endParaRPr lang="en-US" dirty="0" smtClean="0"/>
          </a:p>
          <a:p>
            <a:pPr marL="0" indent="0">
              <a:buNone/>
            </a:pPr>
            <a:endParaRPr lang="en-US" dirty="0"/>
          </a:p>
          <a:p>
            <a:pPr marL="0" indent="0">
              <a:buNone/>
            </a:pPr>
            <a:r>
              <a:rPr lang="en-US" dirty="0" smtClean="0"/>
              <a:t>Thomas </a:t>
            </a:r>
            <a:r>
              <a:rPr lang="en-US" dirty="0" err="1"/>
              <a:t>Elsaessar</a:t>
            </a:r>
            <a:r>
              <a:rPr lang="en-US" dirty="0"/>
              <a:t> (2010), </a:t>
            </a:r>
            <a:r>
              <a:rPr lang="en-US" i="1" dirty="0"/>
              <a:t>European Cinema: 	Face to Face with Hollywood, </a:t>
            </a:r>
            <a:r>
              <a:rPr lang="en-US" dirty="0"/>
              <a:t>p. 14</a:t>
            </a:r>
            <a:endParaRPr lang="en-GB" dirty="0"/>
          </a:p>
          <a:p>
            <a:pPr marL="0" indent="0">
              <a:buNone/>
            </a:pPr>
            <a:endParaRPr lang="en-GB" dirty="0"/>
          </a:p>
        </p:txBody>
      </p:sp>
    </p:spTree>
    <p:extLst>
      <p:ext uri="{BB962C8B-B14F-4D97-AF65-F5344CB8AC3E}">
        <p14:creationId xmlns:p14="http://schemas.microsoft.com/office/powerpoint/2010/main" val="62272336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23528" y="260648"/>
            <a:ext cx="8229600" cy="418058"/>
          </a:xfrm>
        </p:spPr>
        <p:txBody>
          <a:bodyPr>
            <a:normAutofit fontScale="90000"/>
          </a:bodyPr>
          <a:lstStyle/>
          <a:p>
            <a:r>
              <a:rPr lang="en-GB" dirty="0" smtClean="0"/>
              <a:t>REIFICATORY EFFECT OF CAPITALISM</a:t>
            </a:r>
            <a:endParaRPr lang="en-GB" dirty="0"/>
          </a:p>
        </p:txBody>
      </p:sp>
      <p:sp>
        <p:nvSpPr>
          <p:cNvPr id="6" name="Content Placeholder 5"/>
          <p:cNvSpPr>
            <a:spLocks noGrp="1"/>
          </p:cNvSpPr>
          <p:nvPr>
            <p:ph idx="1"/>
          </p:nvPr>
        </p:nvSpPr>
        <p:spPr>
          <a:xfrm>
            <a:off x="0" y="764704"/>
            <a:ext cx="9036496" cy="5976664"/>
          </a:xfrm>
        </p:spPr>
        <p:txBody>
          <a:bodyPr>
            <a:normAutofit fontScale="70000" lnSpcReduction="20000"/>
          </a:bodyPr>
          <a:lstStyle/>
          <a:p>
            <a:pPr marL="0" indent="0">
              <a:buNone/>
            </a:pPr>
            <a:endParaRPr lang="en-GB" dirty="0" smtClean="0"/>
          </a:p>
          <a:p>
            <a:pPr marL="0" indent="0">
              <a:buNone/>
            </a:pPr>
            <a:endParaRPr lang="en-GB" dirty="0" smtClean="0"/>
          </a:p>
          <a:p>
            <a:pPr marL="0" indent="0">
              <a:buNone/>
            </a:pPr>
            <a:r>
              <a:rPr lang="en-GB" dirty="0" err="1" smtClean="0"/>
              <a:t>Holbach</a:t>
            </a:r>
            <a:r>
              <a:rPr lang="en-GB" dirty="0" smtClean="0"/>
              <a:t> </a:t>
            </a:r>
            <a:r>
              <a:rPr lang="en-GB" dirty="0"/>
              <a:t>represents every activity of individuals in their reciprocal intercourse, </a:t>
            </a:r>
            <a:r>
              <a:rPr lang="en-GB" dirty="0" err="1"/>
              <a:t>i.e</a:t>
            </a:r>
            <a:r>
              <a:rPr lang="en-GB" dirty="0"/>
              <a:t>, speech, love, etc., as a relation of utility and exploitation. The real relations which are here presupposed, are therefore speech, love, etc., i.e. specific manifestations of specific individual qualities. These relations are thus not allowed to have their own significance but are depicted as the expression and representation of a third relation which underlines them, utility or exploitation. The material expression of this exploitation is money, which represents the value of all objects. Men and social relationships.</a:t>
            </a:r>
          </a:p>
          <a:p>
            <a:pPr marL="0" indent="0">
              <a:buNone/>
            </a:pPr>
            <a:endParaRPr lang="en-GB" sz="2600" dirty="0" smtClean="0"/>
          </a:p>
          <a:p>
            <a:pPr marL="0" indent="0">
              <a:buNone/>
            </a:pPr>
            <a:r>
              <a:rPr lang="en-GB" sz="2600" dirty="0" smtClean="0"/>
              <a:t>K </a:t>
            </a:r>
            <a:r>
              <a:rPr lang="en-GB" sz="2600" dirty="0"/>
              <a:t>Marx, </a:t>
            </a:r>
            <a:r>
              <a:rPr lang="en-GB" sz="2600" i="1" dirty="0"/>
              <a:t>Selected Writings in Sociology and Social Philosophy</a:t>
            </a:r>
            <a:r>
              <a:rPr lang="en-GB" sz="2600" dirty="0"/>
              <a:t> (Penguin1963, pp. 62-75</a:t>
            </a:r>
            <a:r>
              <a:rPr lang="en-GB" sz="2600" dirty="0" smtClean="0"/>
              <a:t>)</a:t>
            </a:r>
          </a:p>
          <a:p>
            <a:pPr marL="0" indent="0">
              <a:buNone/>
            </a:pPr>
            <a:endParaRPr lang="en-GB" dirty="0" smtClean="0"/>
          </a:p>
          <a:p>
            <a:pPr marL="0" indent="0">
              <a:buNone/>
            </a:pPr>
            <a:r>
              <a:rPr lang="en-GB" dirty="0" smtClean="0"/>
              <a:t>A </a:t>
            </a:r>
            <a:r>
              <a:rPr lang="en-GB" dirty="0"/>
              <a:t>grocer who dreams is offensive to the buyer, because such a grocer is not wholly a grocer. Society demands that he limit himself to his function as a grocer... There are indeed many precautions to imprison a man in what he is, as if we lived in perpetual fear that he might escape from it, that he might break away and suddenly elude his condition.</a:t>
            </a:r>
          </a:p>
          <a:p>
            <a:pPr marL="0" indent="0">
              <a:buNone/>
            </a:pPr>
            <a:endParaRPr lang="en-GB" sz="2600" dirty="0" smtClean="0"/>
          </a:p>
          <a:p>
            <a:pPr marL="0" indent="0">
              <a:buNone/>
            </a:pPr>
            <a:r>
              <a:rPr lang="en-GB" sz="2600" dirty="0" smtClean="0"/>
              <a:t>J </a:t>
            </a:r>
            <a:r>
              <a:rPr lang="en-GB" sz="2600" dirty="0"/>
              <a:t>P Sartre, </a:t>
            </a:r>
            <a:r>
              <a:rPr lang="en-GB" sz="2600" i="1" dirty="0"/>
              <a:t>Being and Nothingness: An Essay on Phenomenological Ontology</a:t>
            </a:r>
            <a:endParaRPr lang="en-GB" sz="2600" dirty="0"/>
          </a:p>
          <a:p>
            <a:pPr marL="0" indent="0">
              <a:buNone/>
            </a:pPr>
            <a:r>
              <a:rPr lang="en-GB" sz="2600" dirty="0"/>
              <a:t>(Methuen, 1969) p. 60.</a:t>
            </a:r>
          </a:p>
          <a:p>
            <a:pPr marL="0" indent="0">
              <a:buNone/>
            </a:pPr>
            <a:endParaRPr lang="en-GB" dirty="0"/>
          </a:p>
          <a:p>
            <a:pPr marL="0" indent="0">
              <a:buNone/>
            </a:pPr>
            <a:endParaRPr lang="en-GB" dirty="0"/>
          </a:p>
        </p:txBody>
      </p:sp>
    </p:spTree>
    <p:extLst>
      <p:ext uri="{BB962C8B-B14F-4D97-AF65-F5344CB8AC3E}">
        <p14:creationId xmlns:p14="http://schemas.microsoft.com/office/powerpoint/2010/main" val="4130575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39833" y="1556792"/>
            <a:ext cx="3304572" cy="3744416"/>
          </a:xfrm>
        </p:spPr>
        <p:txBody>
          <a:bodyPr>
            <a:noAutofit/>
          </a:bodyPr>
          <a:lstStyle/>
          <a:p>
            <a:r>
              <a:rPr lang="en-GB" sz="3600" b="1" dirty="0" smtClean="0"/>
              <a:t>The Irish Connection</a:t>
            </a:r>
            <a:r>
              <a:rPr lang="en-GB" sz="3600" dirty="0" smtClean="0"/>
              <a:t>:</a:t>
            </a:r>
            <a:br>
              <a:rPr lang="en-GB" sz="3600" dirty="0" smtClean="0"/>
            </a:br>
            <a:r>
              <a:rPr lang="en-GB" sz="3600" dirty="0" smtClean="0"/>
              <a:t> </a:t>
            </a:r>
            <a:br>
              <a:rPr lang="en-GB" sz="3600" dirty="0" smtClean="0"/>
            </a:br>
            <a:r>
              <a:rPr lang="en-GB" sz="3600" dirty="0" smtClean="0"/>
              <a:t>J L Guerin’s Homage to </a:t>
            </a:r>
            <a:r>
              <a:rPr lang="en-GB" sz="3600" i="1" dirty="0" smtClean="0"/>
              <a:t>The Quiet Man</a:t>
            </a:r>
            <a:r>
              <a:rPr lang="en-GB" sz="3600" dirty="0" smtClean="0"/>
              <a:t>.</a:t>
            </a:r>
            <a:endParaRPr lang="en-GB" sz="3600" dirty="0"/>
          </a:p>
        </p:txBody>
      </p:sp>
      <p:sp>
        <p:nvSpPr>
          <p:cNvPr id="3" name="Content Placeholder 2"/>
          <p:cNvSpPr>
            <a:spLocks noGrp="1"/>
          </p:cNvSpPr>
          <p:nvPr>
            <p:ph sz="half" idx="1"/>
          </p:nvPr>
        </p:nvSpPr>
        <p:spPr/>
        <p:txBody>
          <a:bodyPr/>
          <a:lstStyle/>
          <a:p>
            <a:endParaRPr lang="en-GB"/>
          </a:p>
        </p:txBody>
      </p:sp>
      <p:sp>
        <p:nvSpPr>
          <p:cNvPr id="4" name="TextBox 3"/>
          <p:cNvSpPr txBox="1"/>
          <p:nvPr/>
        </p:nvSpPr>
        <p:spPr>
          <a:xfrm>
            <a:off x="107504" y="1874441"/>
            <a:ext cx="3339376" cy="1477328"/>
          </a:xfrm>
          <a:prstGeom prst="rect">
            <a:avLst/>
          </a:prstGeom>
          <a:noFill/>
        </p:spPr>
        <p:txBody>
          <a:bodyPr wrap="none" rtlCol="0">
            <a:spAutoFit/>
          </a:bodyPr>
          <a:lstStyle/>
          <a:p>
            <a:r>
              <a:rPr lang="en-GB" dirty="0" smtClean="0"/>
              <a:t>Poster for </a:t>
            </a:r>
            <a:r>
              <a:rPr lang="en-GB" dirty="0" err="1" smtClean="0"/>
              <a:t>Innisfree</a:t>
            </a:r>
            <a:r>
              <a:rPr lang="en-GB" dirty="0" smtClean="0"/>
              <a:t> in</a:t>
            </a:r>
          </a:p>
          <a:p>
            <a:r>
              <a:rPr lang="en-GB" dirty="0" smtClean="0"/>
              <a:t>Spoof </a:t>
            </a:r>
            <a:r>
              <a:rPr lang="en-GB" dirty="0" err="1" smtClean="0"/>
              <a:t>cinerama</a:t>
            </a:r>
            <a:r>
              <a:rPr lang="en-GB" dirty="0" smtClean="0"/>
              <a:t> fashion typical</a:t>
            </a:r>
          </a:p>
          <a:p>
            <a:r>
              <a:rPr lang="en-GB" dirty="0"/>
              <a:t>o</a:t>
            </a:r>
            <a:r>
              <a:rPr lang="en-GB" dirty="0" smtClean="0"/>
              <a:t>f trailer for Ford’s original.</a:t>
            </a:r>
          </a:p>
          <a:p>
            <a:endParaRPr lang="en-GB" dirty="0"/>
          </a:p>
          <a:p>
            <a:r>
              <a:rPr lang="en-GB" dirty="0" smtClean="0"/>
              <a:t>Available on internet</a:t>
            </a:r>
            <a:endParaRPr lang="en-GB" dirty="0"/>
          </a:p>
        </p:txBody>
      </p:sp>
    </p:spTree>
    <p:extLst>
      <p:ext uri="{BB962C8B-B14F-4D97-AF65-F5344CB8AC3E}">
        <p14:creationId xmlns:p14="http://schemas.microsoft.com/office/powerpoint/2010/main" val="334377338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5252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8108013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9500" y="8175"/>
            <a:ext cx="7024744" cy="529128"/>
          </a:xfrm>
        </p:spPr>
        <p:txBody>
          <a:bodyPr>
            <a:normAutofit fontScale="90000"/>
          </a:bodyPr>
          <a:lstStyle/>
          <a:p>
            <a:r>
              <a:rPr lang="en-GB" dirty="0" smtClean="0"/>
              <a:t>Actuality and Environment</a:t>
            </a:r>
            <a:endParaRPr lang="en-GB" dirty="0"/>
          </a:p>
        </p:txBody>
      </p:sp>
      <p:sp>
        <p:nvSpPr>
          <p:cNvPr id="7" name="TextBox 6"/>
          <p:cNvSpPr txBox="1"/>
          <p:nvPr/>
        </p:nvSpPr>
        <p:spPr>
          <a:xfrm>
            <a:off x="3491880" y="5733256"/>
            <a:ext cx="5652120" cy="646331"/>
          </a:xfrm>
          <a:prstGeom prst="rect">
            <a:avLst/>
          </a:prstGeom>
          <a:noFill/>
        </p:spPr>
        <p:txBody>
          <a:bodyPr wrap="square" rtlCol="0">
            <a:spAutoFit/>
          </a:bodyPr>
          <a:lstStyle/>
          <a:p>
            <a:r>
              <a:rPr lang="en-GB" dirty="0" smtClean="0"/>
              <a:t>Explanation (in Irish ) of construction, design and room allocation in old cottages</a:t>
            </a:r>
            <a:endParaRPr lang="en-GB"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17015" y="764704"/>
            <a:ext cx="5991054" cy="3416300"/>
          </a:xfrm>
          <a:prstGeom prst="rect">
            <a:avLst/>
          </a:prstGeom>
        </p:spPr>
      </p:pic>
      <p:sp>
        <p:nvSpPr>
          <p:cNvPr id="8" name="TextBox 7"/>
          <p:cNvSpPr txBox="1"/>
          <p:nvPr/>
        </p:nvSpPr>
        <p:spPr>
          <a:xfrm>
            <a:off x="0" y="1412776"/>
            <a:ext cx="3274723" cy="1477328"/>
          </a:xfrm>
          <a:prstGeom prst="rect">
            <a:avLst/>
          </a:prstGeom>
          <a:noFill/>
        </p:spPr>
        <p:txBody>
          <a:bodyPr wrap="square" rtlCol="0">
            <a:spAutoFit/>
          </a:bodyPr>
          <a:lstStyle/>
          <a:p>
            <a:r>
              <a:rPr lang="en-GB" dirty="0" err="1" smtClean="0"/>
              <a:t>Whistful</a:t>
            </a:r>
            <a:r>
              <a:rPr lang="en-GB" dirty="0" smtClean="0"/>
              <a:t> myth of film set:</a:t>
            </a:r>
          </a:p>
          <a:p>
            <a:r>
              <a:rPr lang="en-GB" dirty="0"/>
              <a:t>e</a:t>
            </a:r>
            <a:r>
              <a:rPr lang="en-GB" dirty="0" smtClean="0"/>
              <a:t>vocation of idyll of ‘Old Country’ as depicted by postcard (creative commons licence)</a:t>
            </a:r>
            <a:endParaRPr lang="en-GB" dirty="0"/>
          </a:p>
        </p:txBody>
      </p:sp>
      <p:sp>
        <p:nvSpPr>
          <p:cNvPr id="4" name="TextBox 3"/>
          <p:cNvSpPr txBox="1"/>
          <p:nvPr/>
        </p:nvSpPr>
        <p:spPr>
          <a:xfrm>
            <a:off x="107504" y="4532927"/>
            <a:ext cx="4019049" cy="923330"/>
          </a:xfrm>
          <a:prstGeom prst="rect">
            <a:avLst/>
          </a:prstGeom>
          <a:noFill/>
        </p:spPr>
        <p:txBody>
          <a:bodyPr wrap="none" rtlCol="0">
            <a:spAutoFit/>
          </a:bodyPr>
          <a:lstStyle/>
          <a:p>
            <a:r>
              <a:rPr lang="en-GB" dirty="0" smtClean="0"/>
              <a:t>Still from film of locals in</a:t>
            </a:r>
          </a:p>
          <a:p>
            <a:r>
              <a:rPr lang="en-GB" dirty="0" smtClean="0"/>
              <a:t>Cong, west of </a:t>
            </a:r>
            <a:r>
              <a:rPr lang="en-GB" dirty="0" err="1" smtClean="0"/>
              <a:t>ireland</a:t>
            </a:r>
            <a:r>
              <a:rPr lang="en-GB" dirty="0" smtClean="0"/>
              <a:t>, amongst ruins </a:t>
            </a:r>
          </a:p>
          <a:p>
            <a:r>
              <a:rPr lang="en-GB" dirty="0"/>
              <a:t>o</a:t>
            </a:r>
            <a:r>
              <a:rPr lang="en-GB" dirty="0" smtClean="0"/>
              <a:t>f rural cottages</a:t>
            </a:r>
            <a:endParaRPr lang="en-GB" dirty="0"/>
          </a:p>
        </p:txBody>
      </p:sp>
    </p:spTree>
    <p:extLst>
      <p:ext uri="{BB962C8B-B14F-4D97-AF65-F5344CB8AC3E}">
        <p14:creationId xmlns:p14="http://schemas.microsoft.com/office/powerpoint/2010/main" val="335374109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601136"/>
          </a:xfrm>
        </p:spPr>
        <p:txBody>
          <a:bodyPr>
            <a:normAutofit fontScale="90000"/>
          </a:bodyPr>
          <a:lstStyle/>
          <a:p>
            <a:r>
              <a:rPr lang="en-GB" dirty="0" smtClean="0"/>
              <a:t>Fighting ghosts of the past</a:t>
            </a:r>
            <a:endParaRPr lang="en-GB" dirty="0"/>
          </a:p>
        </p:txBody>
      </p:sp>
      <p:pic>
        <p:nvPicPr>
          <p:cNvPr id="5" name="Content Placeholder 4"/>
          <p:cNvPicPr>
            <a:picLocks noGrp="1"/>
          </p:cNvPicPr>
          <p:nvPr>
            <p:ph sz="quarter" idx="4294967295"/>
          </p:nvPr>
        </p:nvPicPr>
        <p:blipFill>
          <a:blip r:embed="rId2" cstate="print">
            <a:extLst>
              <a:ext uri="{28A0092B-C50C-407E-A947-70E740481C1C}">
                <a14:useLocalDpi xmlns:a14="http://schemas.microsoft.com/office/drawing/2010/main" val="0"/>
              </a:ext>
            </a:extLst>
          </a:blip>
          <a:stretch>
            <a:fillRect/>
          </a:stretch>
        </p:blipFill>
        <p:spPr>
          <a:xfrm>
            <a:off x="1042988" y="2348880"/>
            <a:ext cx="3419475" cy="3445999"/>
          </a:xfrm>
          <a:prstGeom prst="rect">
            <a:avLst/>
          </a:prstGeom>
        </p:spPr>
      </p:pic>
      <p:pic>
        <p:nvPicPr>
          <p:cNvPr id="6" name="Content Placeholder 5"/>
          <p:cNvPicPr>
            <a:picLocks noGrp="1"/>
          </p:cNvPicPr>
          <p:nvPr>
            <p:ph sz="quarter" idx="4294967295"/>
          </p:nvPr>
        </p:nvPicPr>
        <p:blipFill>
          <a:blip r:embed="rId3" cstate="print">
            <a:extLst>
              <a:ext uri="{28A0092B-C50C-407E-A947-70E740481C1C}">
                <a14:useLocalDpi xmlns:a14="http://schemas.microsoft.com/office/drawing/2010/main" val="0"/>
              </a:ext>
            </a:extLst>
          </a:blip>
          <a:stretch>
            <a:fillRect/>
          </a:stretch>
        </p:blipFill>
        <p:spPr>
          <a:xfrm>
            <a:off x="4645025" y="2348880"/>
            <a:ext cx="3419475" cy="3409999"/>
          </a:xfrm>
          <a:prstGeom prst="rect">
            <a:avLst/>
          </a:prstGeom>
        </p:spPr>
      </p:pic>
    </p:spTree>
    <p:extLst>
      <p:ext uri="{BB962C8B-B14F-4D97-AF65-F5344CB8AC3E}">
        <p14:creationId xmlns:p14="http://schemas.microsoft.com/office/powerpoint/2010/main" val="81390295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4294967295"/>
          </p:nvPr>
        </p:nvSpPr>
        <p:spPr>
          <a:xfrm>
            <a:off x="4932040" y="755412"/>
            <a:ext cx="4104456" cy="2232248"/>
          </a:xfrm>
          <a:prstGeom prst="rect">
            <a:avLst/>
          </a:prstGeom>
        </p:spPr>
        <p:txBody>
          <a:bodyPr>
            <a:normAutofit/>
          </a:bodyPr>
          <a:lstStyle/>
          <a:p>
            <a:pPr marL="68580" indent="0">
              <a:buNone/>
            </a:pPr>
            <a:r>
              <a:rPr lang="en-GB" sz="1800" b="1" i="1" u="sng" dirty="0" smtClean="0"/>
              <a:t>CATALONIA</a:t>
            </a:r>
            <a:r>
              <a:rPr lang="en-GB" sz="1800" i="1" u="sng" dirty="0"/>
              <a:t>	</a:t>
            </a:r>
            <a:r>
              <a:rPr lang="en-GB" sz="1800" i="1" u="sng" dirty="0" smtClean="0"/>
              <a:t>   </a:t>
            </a:r>
            <a:r>
              <a:rPr lang="en-GB" sz="1800" b="1" i="1" u="sng" dirty="0" smtClean="0"/>
              <a:t>SPAIN</a:t>
            </a:r>
            <a:endParaRPr lang="en-GB" sz="1800" b="1" i="1" u="sng" dirty="0"/>
          </a:p>
          <a:p>
            <a:pPr marL="68580" indent="0">
              <a:buNone/>
            </a:pPr>
            <a:r>
              <a:rPr lang="en-GB" sz="1800" b="1" dirty="0" smtClean="0"/>
              <a:t>MODERNITY        TRADITION</a:t>
            </a:r>
            <a:endParaRPr lang="en-GB" sz="1800" b="1" dirty="0"/>
          </a:p>
          <a:p>
            <a:pPr marL="68580" indent="0">
              <a:buNone/>
            </a:pPr>
            <a:r>
              <a:rPr lang="en-GB" sz="1800" b="1" dirty="0"/>
              <a:t> URBAN </a:t>
            </a:r>
            <a:r>
              <a:rPr lang="en-GB" sz="1800" b="1" dirty="0" smtClean="0"/>
              <a:t>                  RURAL</a:t>
            </a:r>
          </a:p>
          <a:p>
            <a:pPr marL="68580" indent="0">
              <a:buNone/>
            </a:pPr>
            <a:r>
              <a:rPr lang="en-GB" sz="1800" b="1" dirty="0" smtClean="0"/>
              <a:t>CULTURE	    NATURE</a:t>
            </a:r>
          </a:p>
          <a:p>
            <a:pPr marL="68580" indent="0">
              <a:buNone/>
            </a:pPr>
            <a:r>
              <a:rPr lang="en-GB" sz="1800" b="1" dirty="0" smtClean="0"/>
              <a:t>WORK	                    LEISURE</a:t>
            </a:r>
          </a:p>
          <a:p>
            <a:pPr marL="68580" indent="0">
              <a:buNone/>
            </a:pPr>
            <a:r>
              <a:rPr lang="en-GB" sz="1800" b="1" dirty="0" smtClean="0"/>
              <a:t> HEAVEN</a:t>
            </a:r>
            <a:r>
              <a:rPr lang="en-GB" sz="1800" b="1" dirty="0"/>
              <a:t>	</a:t>
            </a:r>
            <a:r>
              <a:rPr lang="en-GB" sz="1800" b="1" dirty="0" smtClean="0"/>
              <a:t>     HELL</a:t>
            </a:r>
            <a:endParaRPr lang="en-GB" sz="1800" b="1" dirty="0"/>
          </a:p>
        </p:txBody>
      </p:sp>
      <p:pic>
        <p:nvPicPr>
          <p:cNvPr id="1026" name="Picture 2"/>
          <p:cNvPicPr>
            <a:picLocks noGrp="1" noChangeArrowheads="1"/>
          </p:cNvPicPr>
          <p:nvPr>
            <p:ph sz="quarter" idx="4294967295"/>
          </p:nvPr>
        </p:nvPicPr>
        <p:blipFill>
          <a:blip r:embed="rId2">
            <a:extLst>
              <a:ext uri="{28A0092B-C50C-407E-A947-70E740481C1C}">
                <a14:useLocalDpi xmlns:a14="http://schemas.microsoft.com/office/drawing/2010/main" val="0"/>
              </a:ext>
            </a:extLst>
          </a:blip>
          <a:srcRect/>
          <a:stretch>
            <a:fillRect/>
          </a:stretch>
        </p:blipFill>
        <p:spPr bwMode="auto">
          <a:xfrm>
            <a:off x="768721" y="620688"/>
            <a:ext cx="3601020" cy="2160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648366" y="2987660"/>
            <a:ext cx="4824536" cy="369332"/>
          </a:xfrm>
          <a:prstGeom prst="rect">
            <a:avLst/>
          </a:prstGeom>
          <a:noFill/>
        </p:spPr>
        <p:txBody>
          <a:bodyPr wrap="square" rtlCol="0">
            <a:spAutoFit/>
          </a:bodyPr>
          <a:lstStyle/>
          <a:p>
            <a:r>
              <a:rPr lang="en-GB" dirty="0" smtClean="0"/>
              <a:t>Martin </a:t>
            </a:r>
            <a:r>
              <a:rPr lang="en-GB" dirty="0" err="1" smtClean="0"/>
              <a:t>Macloone</a:t>
            </a:r>
            <a:r>
              <a:rPr lang="en-GB" dirty="0" smtClean="0"/>
              <a:t> (</a:t>
            </a:r>
            <a:r>
              <a:rPr lang="en-GB" i="1" dirty="0" smtClean="0"/>
              <a:t>Irish Film</a:t>
            </a:r>
            <a:r>
              <a:rPr lang="en-GB" dirty="0" smtClean="0"/>
              <a:t>, 2000: 54)</a:t>
            </a:r>
            <a:endParaRPr lang="en-GB" dirty="0"/>
          </a:p>
        </p:txBody>
      </p:sp>
      <p:sp>
        <p:nvSpPr>
          <p:cNvPr id="6" name="TextBox 5"/>
          <p:cNvSpPr txBox="1"/>
          <p:nvPr/>
        </p:nvSpPr>
        <p:spPr>
          <a:xfrm>
            <a:off x="517313" y="3356992"/>
            <a:ext cx="7704856" cy="3170099"/>
          </a:xfrm>
          <a:prstGeom prst="rect">
            <a:avLst/>
          </a:prstGeom>
          <a:noFill/>
        </p:spPr>
        <p:txBody>
          <a:bodyPr wrap="square" rtlCol="0">
            <a:spAutoFit/>
          </a:bodyPr>
          <a:lstStyle/>
          <a:p>
            <a:r>
              <a:rPr lang="en-GB" sz="2000" u="sng" dirty="0" smtClean="0"/>
              <a:t>FORDIAN NATIONAL TOPOI</a:t>
            </a:r>
          </a:p>
          <a:p>
            <a:endParaRPr lang="en-GB" sz="2000" u="sng" dirty="0" smtClean="0"/>
          </a:p>
          <a:p>
            <a:r>
              <a:rPr lang="en-GB" sz="2000" b="1" dirty="0" smtClean="0"/>
              <a:t>PERSONAL SPACE		HOME</a:t>
            </a:r>
          </a:p>
          <a:p>
            <a:r>
              <a:rPr lang="en-GB" sz="2000" b="1" dirty="0" smtClean="0"/>
              <a:t>COMMUNAL SPACE		PUB, CHURCH</a:t>
            </a:r>
          </a:p>
          <a:p>
            <a:r>
              <a:rPr lang="en-GB" sz="2000" b="1" dirty="0" smtClean="0"/>
              <a:t>LANGUAGE			IRISH/ENGLISH</a:t>
            </a:r>
          </a:p>
          <a:p>
            <a:r>
              <a:rPr lang="en-GB" sz="2000" b="1" dirty="0" smtClean="0"/>
              <a:t>IDIOM		</a:t>
            </a:r>
            <a:r>
              <a:rPr lang="en-GB" sz="2000" b="1" dirty="0"/>
              <a:t> </a:t>
            </a:r>
            <a:r>
              <a:rPr lang="en-GB" sz="2000" b="1" dirty="0" smtClean="0"/>
              <a:t>            	              BLARNEY/GUFF</a:t>
            </a:r>
          </a:p>
          <a:p>
            <a:r>
              <a:rPr lang="en-GB" sz="2000" b="1" dirty="0" smtClean="0"/>
              <a:t>LANDSCAPE			STUDIO SETTINGS</a:t>
            </a:r>
          </a:p>
          <a:p>
            <a:r>
              <a:rPr lang="en-GB" sz="2000" b="1" dirty="0" smtClean="0"/>
              <a:t>CULTURAL HERITAGE	ARTEFACTS; SONGS</a:t>
            </a:r>
          </a:p>
          <a:p>
            <a:r>
              <a:rPr lang="en-GB" sz="2000" b="1" dirty="0" smtClean="0"/>
              <a:t>VIOLENCE			MISOGYNY; DONNYBROOK</a:t>
            </a:r>
          </a:p>
          <a:p>
            <a:r>
              <a:rPr lang="en-GB" sz="2000" b="1" dirty="0" smtClean="0"/>
              <a:t>ANTI-IMPERIALISM		REBELLION/IRA</a:t>
            </a:r>
            <a:endParaRPr lang="en-GB" sz="2000" b="1" dirty="0"/>
          </a:p>
        </p:txBody>
      </p:sp>
    </p:spTree>
    <p:extLst>
      <p:ext uri="{BB962C8B-B14F-4D97-AF65-F5344CB8AC3E}">
        <p14:creationId xmlns:p14="http://schemas.microsoft.com/office/powerpoint/2010/main" val="392649856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16632"/>
            <a:ext cx="8229600" cy="720080"/>
          </a:xfrm>
        </p:spPr>
        <p:txBody>
          <a:bodyPr>
            <a:normAutofit fontScale="90000"/>
          </a:bodyPr>
          <a:lstStyle/>
          <a:p>
            <a:r>
              <a:rPr lang="en-GB" dirty="0" smtClean="0">
                <a:solidFill>
                  <a:schemeClr val="bg1"/>
                </a:solidFill>
              </a:rPr>
              <a:t>La </a:t>
            </a:r>
            <a:r>
              <a:rPr lang="en-GB" dirty="0" err="1" smtClean="0">
                <a:solidFill>
                  <a:schemeClr val="bg1"/>
                </a:solidFill>
              </a:rPr>
              <a:t>espanolizacion</a:t>
            </a:r>
            <a:r>
              <a:rPr lang="en-GB" dirty="0" smtClean="0">
                <a:solidFill>
                  <a:schemeClr val="bg1"/>
                </a:solidFill>
              </a:rPr>
              <a:t> de </a:t>
            </a:r>
            <a:r>
              <a:rPr lang="en-GB" dirty="0" err="1" smtClean="0">
                <a:solidFill>
                  <a:schemeClr val="bg1"/>
                </a:solidFill>
              </a:rPr>
              <a:t>Bigas</a:t>
            </a:r>
            <a:r>
              <a:rPr lang="en-GB" dirty="0" smtClean="0">
                <a:solidFill>
                  <a:schemeClr val="bg1"/>
                </a:solidFill>
              </a:rPr>
              <a:t> Luna</a:t>
            </a:r>
            <a:endParaRPr lang="en-GB" dirty="0">
              <a:solidFill>
                <a:schemeClr val="bg1"/>
              </a:solidFill>
            </a:endParaRPr>
          </a:p>
        </p:txBody>
      </p:sp>
      <p:sp>
        <p:nvSpPr>
          <p:cNvPr id="6" name="Content Placeholder 5"/>
          <p:cNvSpPr>
            <a:spLocks noGrp="1"/>
          </p:cNvSpPr>
          <p:nvPr>
            <p:ph idx="1"/>
          </p:nvPr>
        </p:nvSpPr>
        <p:spPr>
          <a:xfrm>
            <a:off x="179512" y="1196752"/>
            <a:ext cx="8507288" cy="5661248"/>
          </a:xfrm>
        </p:spPr>
        <p:txBody>
          <a:bodyPr>
            <a:normAutofit fontScale="85000" lnSpcReduction="10000"/>
          </a:bodyPr>
          <a:lstStyle/>
          <a:p>
            <a:pPr marL="0" indent="0">
              <a:buNone/>
            </a:pPr>
            <a:r>
              <a:rPr lang="en-GB" i="1" dirty="0" err="1" smtClean="0">
                <a:solidFill>
                  <a:schemeClr val="bg1"/>
                </a:solidFill>
              </a:rPr>
              <a:t>Jamon</a:t>
            </a:r>
            <a:r>
              <a:rPr lang="en-GB" i="1" dirty="0" smtClean="0">
                <a:solidFill>
                  <a:schemeClr val="bg1"/>
                </a:solidFill>
              </a:rPr>
              <a:t> </a:t>
            </a:r>
            <a:r>
              <a:rPr lang="en-GB" i="1" dirty="0" err="1" smtClean="0">
                <a:solidFill>
                  <a:schemeClr val="bg1"/>
                </a:solidFill>
              </a:rPr>
              <a:t>Jamon</a:t>
            </a:r>
            <a:endParaRPr lang="en-GB" i="1" dirty="0" smtClean="0">
              <a:solidFill>
                <a:schemeClr val="bg1"/>
              </a:solidFill>
            </a:endParaRPr>
          </a:p>
          <a:p>
            <a:pPr marL="0" indent="0">
              <a:buNone/>
            </a:pPr>
            <a:r>
              <a:rPr lang="en-GB" dirty="0" smtClean="0">
                <a:solidFill>
                  <a:schemeClr val="bg1"/>
                </a:solidFill>
              </a:rPr>
              <a:t> “A </a:t>
            </a:r>
            <a:r>
              <a:rPr lang="en-GB" dirty="0">
                <a:solidFill>
                  <a:schemeClr val="bg1"/>
                </a:solidFill>
              </a:rPr>
              <a:t>hot, sexy and outrageously funny farce - a steamy mosaic of passion and desire in a world populated by man-eating women and ham-eating men</a:t>
            </a:r>
            <a:r>
              <a:rPr lang="en-GB" dirty="0" smtClean="0">
                <a:solidFill>
                  <a:schemeClr val="bg1"/>
                </a:solidFill>
              </a:rPr>
              <a:t>.”  </a:t>
            </a:r>
          </a:p>
          <a:p>
            <a:pPr marL="0" indent="0">
              <a:buNone/>
            </a:pPr>
            <a:r>
              <a:rPr lang="en-GB" i="1" dirty="0" err="1" smtClean="0">
                <a:solidFill>
                  <a:schemeClr val="bg1"/>
                </a:solidFill>
              </a:rPr>
              <a:t>Huevos</a:t>
            </a:r>
            <a:r>
              <a:rPr lang="en-GB" i="1" dirty="0" smtClean="0">
                <a:solidFill>
                  <a:schemeClr val="bg1"/>
                </a:solidFill>
              </a:rPr>
              <a:t> de </a:t>
            </a:r>
            <a:r>
              <a:rPr lang="en-GB" i="1" dirty="0" err="1" smtClean="0">
                <a:solidFill>
                  <a:schemeClr val="bg1"/>
                </a:solidFill>
              </a:rPr>
              <a:t>oro</a:t>
            </a:r>
            <a:endParaRPr lang="en-GB" i="1" dirty="0" smtClean="0">
              <a:solidFill>
                <a:schemeClr val="bg1"/>
              </a:solidFill>
            </a:endParaRPr>
          </a:p>
          <a:p>
            <a:pPr marL="0" indent="0">
              <a:buNone/>
            </a:pPr>
            <a:r>
              <a:rPr lang="en-GB" dirty="0" smtClean="0">
                <a:solidFill>
                  <a:schemeClr val="bg1"/>
                </a:solidFill>
              </a:rPr>
              <a:t> “A </a:t>
            </a:r>
            <a:r>
              <a:rPr lang="en-GB" dirty="0">
                <a:solidFill>
                  <a:schemeClr val="bg1"/>
                </a:solidFill>
              </a:rPr>
              <a:t>black comedy that revels in excess – sexual intrigue, high kitsch and phallic imagery</a:t>
            </a:r>
            <a:r>
              <a:rPr lang="en-GB" dirty="0" smtClean="0">
                <a:solidFill>
                  <a:schemeClr val="bg1"/>
                </a:solidFill>
              </a:rPr>
              <a:t>.”  </a:t>
            </a:r>
            <a:r>
              <a:rPr lang="en-GB" i="1" dirty="0">
                <a:solidFill>
                  <a:schemeClr val="bg1"/>
                </a:solidFill>
              </a:rPr>
              <a:t>Elle</a:t>
            </a:r>
            <a:r>
              <a:rPr lang="en-GB" dirty="0">
                <a:solidFill>
                  <a:schemeClr val="bg1"/>
                </a:solidFill>
              </a:rPr>
              <a:t> </a:t>
            </a:r>
          </a:p>
          <a:p>
            <a:pPr marL="0" indent="0">
              <a:buNone/>
            </a:pPr>
            <a:r>
              <a:rPr lang="en-GB" dirty="0" smtClean="0">
                <a:solidFill>
                  <a:schemeClr val="bg1"/>
                </a:solidFill>
              </a:rPr>
              <a:t>“A </a:t>
            </a:r>
            <a:r>
              <a:rPr lang="en-GB" dirty="0">
                <a:solidFill>
                  <a:schemeClr val="bg1"/>
                </a:solidFill>
              </a:rPr>
              <a:t>globe-spanning, ironic portrait of kitsch and the new rich.... Not the subtlest exploration of the priapic urge</a:t>
            </a:r>
            <a:r>
              <a:rPr lang="en-GB" dirty="0" smtClean="0">
                <a:solidFill>
                  <a:schemeClr val="bg1"/>
                </a:solidFill>
              </a:rPr>
              <a:t>.” </a:t>
            </a:r>
          </a:p>
          <a:p>
            <a:pPr marL="0" indent="0">
              <a:buNone/>
            </a:pPr>
            <a:r>
              <a:rPr lang="en-GB" i="1" dirty="0" err="1" smtClean="0">
                <a:solidFill>
                  <a:schemeClr val="bg1"/>
                </a:solidFill>
              </a:rPr>
              <a:t>Teta</a:t>
            </a:r>
            <a:r>
              <a:rPr lang="en-GB" i="1" dirty="0" smtClean="0">
                <a:solidFill>
                  <a:schemeClr val="bg1"/>
                </a:solidFill>
              </a:rPr>
              <a:t> </a:t>
            </a:r>
            <a:r>
              <a:rPr lang="en-GB" i="1" dirty="0" err="1" smtClean="0">
                <a:solidFill>
                  <a:schemeClr val="bg1"/>
                </a:solidFill>
              </a:rPr>
              <a:t>i</a:t>
            </a:r>
            <a:r>
              <a:rPr lang="en-GB" i="1" dirty="0" smtClean="0">
                <a:solidFill>
                  <a:schemeClr val="bg1"/>
                </a:solidFill>
              </a:rPr>
              <a:t> la </a:t>
            </a:r>
            <a:r>
              <a:rPr lang="en-GB" i="1" dirty="0" err="1" smtClean="0">
                <a:solidFill>
                  <a:schemeClr val="bg1"/>
                </a:solidFill>
              </a:rPr>
              <a:t>lluna</a:t>
            </a:r>
            <a:endParaRPr lang="en-GB" i="1" dirty="0" smtClean="0">
              <a:solidFill>
                <a:schemeClr val="bg1"/>
              </a:solidFill>
            </a:endParaRPr>
          </a:p>
          <a:p>
            <a:pPr marL="0" indent="0">
              <a:buNone/>
            </a:pPr>
            <a:r>
              <a:rPr lang="en-GB" dirty="0" smtClean="0">
                <a:solidFill>
                  <a:schemeClr val="bg1"/>
                </a:solidFill>
              </a:rPr>
              <a:t>“Strange</a:t>
            </a:r>
            <a:r>
              <a:rPr lang="en-GB" dirty="0">
                <a:solidFill>
                  <a:schemeClr val="bg1"/>
                </a:solidFill>
              </a:rPr>
              <a:t>, sexy and cheerfully insane, this slice of Spanish surrealism is eye-catching</a:t>
            </a:r>
            <a:r>
              <a:rPr lang="en-GB" dirty="0" smtClean="0">
                <a:solidFill>
                  <a:schemeClr val="bg1"/>
                </a:solidFill>
              </a:rPr>
              <a:t>.” (Chris </a:t>
            </a:r>
            <a:r>
              <a:rPr lang="en-GB" dirty="0" err="1" smtClean="0">
                <a:solidFill>
                  <a:schemeClr val="bg1"/>
                </a:solidFill>
              </a:rPr>
              <a:t>Tookey</a:t>
            </a:r>
            <a:r>
              <a:rPr lang="en-GB" dirty="0" smtClean="0">
                <a:solidFill>
                  <a:schemeClr val="bg1"/>
                </a:solidFill>
              </a:rPr>
              <a:t> webpage)</a:t>
            </a:r>
          </a:p>
          <a:p>
            <a:pPr marL="0" indent="0">
              <a:buNone/>
            </a:pPr>
            <a:r>
              <a:rPr lang="en-GB" dirty="0" smtClean="0">
                <a:solidFill>
                  <a:schemeClr val="bg1"/>
                </a:solidFill>
              </a:rPr>
              <a:t>“Bonkers </a:t>
            </a:r>
            <a:r>
              <a:rPr lang="en-GB" dirty="0">
                <a:solidFill>
                  <a:schemeClr val="bg1"/>
                </a:solidFill>
              </a:rPr>
              <a:t>and </a:t>
            </a:r>
            <a:r>
              <a:rPr lang="en-GB" dirty="0" smtClean="0">
                <a:solidFill>
                  <a:schemeClr val="bg1"/>
                </a:solidFill>
              </a:rPr>
              <a:t>superb” </a:t>
            </a:r>
          </a:p>
          <a:p>
            <a:pPr marL="0" indent="0">
              <a:buNone/>
            </a:pPr>
            <a:r>
              <a:rPr lang="en-GB" dirty="0" smtClean="0">
                <a:solidFill>
                  <a:schemeClr val="bg1"/>
                </a:solidFill>
              </a:rPr>
              <a:t>“</a:t>
            </a:r>
            <a:r>
              <a:rPr lang="en-GB" dirty="0" err="1" smtClean="0">
                <a:solidFill>
                  <a:schemeClr val="bg1"/>
                </a:solidFill>
              </a:rPr>
              <a:t>Una</a:t>
            </a:r>
            <a:r>
              <a:rPr lang="en-GB" dirty="0" smtClean="0">
                <a:solidFill>
                  <a:schemeClr val="bg1"/>
                </a:solidFill>
              </a:rPr>
              <a:t> </a:t>
            </a:r>
            <a:r>
              <a:rPr lang="en-GB" dirty="0" err="1">
                <a:solidFill>
                  <a:schemeClr val="bg1"/>
                </a:solidFill>
              </a:rPr>
              <a:t>storia</a:t>
            </a:r>
            <a:r>
              <a:rPr lang="en-GB" dirty="0">
                <a:solidFill>
                  <a:schemeClr val="bg1"/>
                </a:solidFill>
              </a:rPr>
              <a:t> con </a:t>
            </a:r>
            <a:r>
              <a:rPr lang="en-GB" dirty="0" err="1">
                <a:solidFill>
                  <a:schemeClr val="bg1"/>
                </a:solidFill>
              </a:rPr>
              <a:t>molto</a:t>
            </a:r>
            <a:r>
              <a:rPr lang="en-GB" dirty="0">
                <a:solidFill>
                  <a:schemeClr val="bg1"/>
                </a:solidFill>
              </a:rPr>
              <a:t> amore, </a:t>
            </a:r>
            <a:r>
              <a:rPr lang="en-GB" dirty="0" err="1">
                <a:solidFill>
                  <a:schemeClr val="bg1"/>
                </a:solidFill>
              </a:rPr>
              <a:t>molta</a:t>
            </a:r>
            <a:r>
              <a:rPr lang="en-GB" dirty="0">
                <a:solidFill>
                  <a:schemeClr val="bg1"/>
                </a:solidFill>
              </a:rPr>
              <a:t> </a:t>
            </a:r>
            <a:r>
              <a:rPr lang="en-GB" dirty="0" err="1">
                <a:solidFill>
                  <a:schemeClr val="bg1"/>
                </a:solidFill>
              </a:rPr>
              <a:t>luna</a:t>
            </a:r>
            <a:r>
              <a:rPr lang="en-GB" dirty="0">
                <a:solidFill>
                  <a:schemeClr val="bg1"/>
                </a:solidFill>
              </a:rPr>
              <a:t>, e </a:t>
            </a:r>
            <a:r>
              <a:rPr lang="en-GB" dirty="0" err="1">
                <a:solidFill>
                  <a:schemeClr val="bg1"/>
                </a:solidFill>
              </a:rPr>
              <a:t>grande</a:t>
            </a:r>
            <a:r>
              <a:rPr lang="en-GB" dirty="0">
                <a:solidFill>
                  <a:schemeClr val="bg1"/>
                </a:solidFill>
              </a:rPr>
              <a:t> </a:t>
            </a:r>
            <a:r>
              <a:rPr lang="en-GB" dirty="0" err="1">
                <a:solidFill>
                  <a:schemeClr val="bg1"/>
                </a:solidFill>
              </a:rPr>
              <a:t>tette</a:t>
            </a:r>
            <a:r>
              <a:rPr lang="en-GB" dirty="0" smtClean="0">
                <a:solidFill>
                  <a:schemeClr val="bg1"/>
                </a:solidFill>
              </a:rPr>
              <a:t>.”</a:t>
            </a:r>
            <a:endParaRPr lang="en-GB" dirty="0">
              <a:solidFill>
                <a:schemeClr val="bg1"/>
              </a:solidFill>
            </a:endParaRPr>
          </a:p>
        </p:txBody>
      </p:sp>
    </p:spTree>
    <p:extLst>
      <p:ext uri="{BB962C8B-B14F-4D97-AF65-F5344CB8AC3E}">
        <p14:creationId xmlns:p14="http://schemas.microsoft.com/office/powerpoint/2010/main" val="111599528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Apologies for the transnational</a:t>
            </a:r>
            <a:endParaRPr lang="en-GB" dirty="0"/>
          </a:p>
        </p:txBody>
      </p:sp>
      <p:sp>
        <p:nvSpPr>
          <p:cNvPr id="3" name="Content Placeholder 2"/>
          <p:cNvSpPr>
            <a:spLocks noGrp="1"/>
          </p:cNvSpPr>
          <p:nvPr>
            <p:ph idx="1"/>
          </p:nvPr>
        </p:nvSpPr>
        <p:spPr/>
        <p:txBody>
          <a:bodyPr>
            <a:normAutofit fontScale="70000" lnSpcReduction="20000"/>
          </a:bodyPr>
          <a:lstStyle/>
          <a:p>
            <a:pPr marL="0" indent="0">
              <a:buNone/>
            </a:pPr>
            <a:r>
              <a:rPr lang="en-GB" dirty="0"/>
              <a:t>The purpose of this chapter is to map out new ways to think about contemporary Latin American cinema that take us beyond both the traditional close reading of national films within national contexts, and the dismissive notions of new trends in co-production as signifying nothing more </a:t>
            </a:r>
            <a:r>
              <a:rPr lang="en-GB" dirty="0" smtClean="0"/>
              <a:t>than commercially </a:t>
            </a:r>
            <a:r>
              <a:rPr lang="en-GB" dirty="0"/>
              <a:t>driven expressions of global capital in movement. </a:t>
            </a:r>
          </a:p>
          <a:p>
            <a:pPr marL="0" indent="0">
              <a:buNone/>
            </a:pPr>
            <a:r>
              <a:rPr lang="en-GB" dirty="0" smtClean="0"/>
              <a:t>(Stephanie Dennison, </a:t>
            </a:r>
            <a:r>
              <a:rPr lang="en-GB" i="1" dirty="0"/>
              <a:t>Contemporary Hispanic Cinema. Interrogating the Transnational in Spanish and Latin American </a:t>
            </a:r>
            <a:r>
              <a:rPr lang="en-GB" i="1" dirty="0" smtClean="0"/>
              <a:t>Film</a:t>
            </a:r>
            <a:r>
              <a:rPr lang="en-GB" dirty="0" smtClean="0"/>
              <a:t>, 2013, p. 1)</a:t>
            </a:r>
          </a:p>
          <a:p>
            <a:pPr marL="0" indent="0">
              <a:buNone/>
            </a:pPr>
            <a:endParaRPr lang="en-GB" dirty="0" smtClean="0"/>
          </a:p>
          <a:p>
            <a:pPr marL="0" indent="0">
              <a:buNone/>
            </a:pPr>
            <a:r>
              <a:rPr lang="en-GB" dirty="0" smtClean="0"/>
              <a:t>There </a:t>
            </a:r>
            <a:r>
              <a:rPr lang="en-GB" dirty="0"/>
              <a:t>is nothing inherently virtuous about transnationalism and there may even be reason to object to some forms of transnationalism </a:t>
            </a:r>
            <a:r>
              <a:rPr lang="en-GB" dirty="0" smtClean="0"/>
              <a:t>[…] </a:t>
            </a:r>
            <a:r>
              <a:rPr lang="en-GB" dirty="0"/>
              <a:t>My own view is that the more valuable forms of cinematic transnationalism feature at least two qualities: a resistance to globalization as cultural homogenization; and a commitment to ensuring that certain economic realities associated with filmmaking do not eclipse the pursuit of aesthetic, artistic, social, and political values.</a:t>
            </a:r>
          </a:p>
          <a:p>
            <a:pPr marL="0" indent="0">
              <a:buNone/>
            </a:pPr>
            <a:r>
              <a:rPr lang="en-GB" dirty="0" smtClean="0"/>
              <a:t>(</a:t>
            </a:r>
            <a:r>
              <a:rPr lang="en-GB" dirty="0" err="1" smtClean="0"/>
              <a:t>Mette</a:t>
            </a:r>
            <a:r>
              <a:rPr lang="en-GB" dirty="0" smtClean="0"/>
              <a:t> </a:t>
            </a:r>
            <a:r>
              <a:rPr lang="en-GB" dirty="0" err="1" smtClean="0"/>
              <a:t>Hjort</a:t>
            </a:r>
            <a:r>
              <a:rPr lang="en-GB" dirty="0"/>
              <a:t>, ‘On the Plurality’, p. 15)</a:t>
            </a:r>
          </a:p>
          <a:p>
            <a:endParaRPr lang="en-GB" dirty="0"/>
          </a:p>
        </p:txBody>
      </p:sp>
    </p:spTree>
    <p:extLst>
      <p:ext uri="{BB962C8B-B14F-4D97-AF65-F5344CB8AC3E}">
        <p14:creationId xmlns:p14="http://schemas.microsoft.com/office/powerpoint/2010/main" val="42667335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81517"/>
          </a:xfrm>
        </p:spPr>
        <p:txBody>
          <a:bodyPr>
            <a:noAutofit/>
          </a:bodyPr>
          <a:lstStyle/>
          <a:p>
            <a:pPr marL="0" indent="0">
              <a:buNone/>
            </a:pPr>
            <a:r>
              <a:rPr lang="en-GB" sz="2000" dirty="0" smtClean="0"/>
              <a:t>These </a:t>
            </a:r>
            <a:r>
              <a:rPr lang="en-GB" sz="2000" dirty="0"/>
              <a:t>multidirectional perspectives are recognised as </a:t>
            </a:r>
            <a:r>
              <a:rPr lang="en-GB" sz="2000" u="sng" dirty="0"/>
              <a:t>‘transnationalism from above’ and ‘transnationalism from below</a:t>
            </a:r>
            <a:r>
              <a:rPr lang="en-GB" sz="2000" u="sng" dirty="0" smtClean="0"/>
              <a:t>’</a:t>
            </a:r>
            <a:r>
              <a:rPr lang="en-GB" sz="2000" dirty="0" smtClean="0"/>
              <a:t>.</a:t>
            </a:r>
            <a:r>
              <a:rPr lang="en-GB" sz="2000" dirty="0"/>
              <a:t> </a:t>
            </a:r>
            <a:r>
              <a:rPr lang="en-GB" sz="2000" dirty="0" smtClean="0"/>
              <a:t>The </a:t>
            </a:r>
            <a:r>
              <a:rPr lang="en-GB" sz="2000" dirty="0"/>
              <a:t>first refers to the élite migration and transnational capitalist class.[...] Transnationalism from below is depicted instead by the lion’s share of immigrants, who have propelled the growth in informal economies.</a:t>
            </a:r>
          </a:p>
          <a:p>
            <a:pPr marL="0" indent="0">
              <a:buNone/>
            </a:pPr>
            <a:r>
              <a:rPr lang="en-GB" sz="2000" dirty="0" smtClean="0"/>
              <a:t>Blanc as cited by Deborah Shaw in </a:t>
            </a:r>
            <a:r>
              <a:rPr lang="en-GB" sz="2000" i="1" dirty="0"/>
              <a:t>Dennison</a:t>
            </a:r>
            <a:r>
              <a:rPr lang="en-GB" sz="2000" dirty="0" smtClean="0"/>
              <a:t>, p. 36</a:t>
            </a:r>
          </a:p>
          <a:p>
            <a:pPr marL="0" indent="0">
              <a:buNone/>
            </a:pPr>
            <a:r>
              <a:rPr lang="en-GB" sz="2000" dirty="0" smtClean="0"/>
              <a:t>These categories assume </a:t>
            </a:r>
            <a:r>
              <a:rPr lang="en-GB" sz="2000" u="sng" dirty="0" smtClean="0"/>
              <a:t>intertextuality</a:t>
            </a:r>
            <a:r>
              <a:rPr lang="en-GB" sz="2000" dirty="0" smtClean="0"/>
              <a:t> in that every film made has been consciously or unconsciously shaped by pre-existing cultural products from all over the world. This, in turn, also infers that national cinema cannot exist in isolation, and here we can apply Dudley Andrew’s notion of a world systems approach. In his words: </a:t>
            </a:r>
            <a:r>
              <a:rPr lang="en-GB" sz="2000" u="sng" dirty="0" smtClean="0"/>
              <a:t>You can’t study a single film, nor even a national cinema, without understanding the interdependence of images, entertainment, and people all of which move with increasing regularity around the world. The movies are a model for ‘the </a:t>
            </a:r>
            <a:r>
              <a:rPr lang="en-GB" sz="2000" u="sng" dirty="0" err="1" smtClean="0"/>
              <a:t>glocal</a:t>
            </a:r>
            <a:r>
              <a:rPr lang="en-GB" sz="2000" u="sng" dirty="0" smtClean="0"/>
              <a:t>’</a:t>
            </a:r>
          </a:p>
          <a:p>
            <a:pPr marL="0" indent="0">
              <a:buNone/>
            </a:pPr>
            <a:r>
              <a:rPr lang="en-GB" sz="2000" dirty="0" smtClean="0"/>
              <a:t>Andrews </a:t>
            </a:r>
            <a:r>
              <a:rPr lang="en-GB" sz="2000" dirty="0"/>
              <a:t>applies the analogy of genealogical trees to traditional studies of national cinema in the ways that scholars have examined each nation’s cinema as a discrete object of study, arguing that </a:t>
            </a:r>
            <a:r>
              <a:rPr lang="en-GB" sz="2000" u="sng" dirty="0"/>
              <a:t>‘their elaborate root and branch structures seldom interfere with one another’ (Andrew , p. 21). He critiques this methodology and advocates the use of the concept of waves to replace that of trees. A world systems approach is characterised, then, by waves of influence between national cinemas and from film to film in terms of approach, narrative and visual </a:t>
            </a:r>
            <a:r>
              <a:rPr lang="en-GB" sz="2000" u="sng" dirty="0" smtClean="0"/>
              <a:t>style.</a:t>
            </a:r>
          </a:p>
          <a:p>
            <a:pPr marL="0" indent="0">
              <a:buNone/>
            </a:pPr>
            <a:r>
              <a:rPr lang="en-GB" sz="2000" dirty="0" smtClean="0"/>
              <a:t>Dudley Andrews as cited by Deborah Shaw in </a:t>
            </a:r>
            <a:r>
              <a:rPr lang="en-GB" sz="2000" i="1" dirty="0" smtClean="0"/>
              <a:t>Dennison</a:t>
            </a:r>
            <a:r>
              <a:rPr lang="en-GB" sz="2000" dirty="0" smtClean="0"/>
              <a:t>, p. 58 </a:t>
            </a:r>
            <a:endParaRPr lang="en-GB" sz="2000" dirty="0"/>
          </a:p>
        </p:txBody>
      </p:sp>
    </p:spTree>
    <p:extLst>
      <p:ext uri="{BB962C8B-B14F-4D97-AF65-F5344CB8AC3E}">
        <p14:creationId xmlns:p14="http://schemas.microsoft.com/office/powerpoint/2010/main" val="186227729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idx="1"/>
          </p:nvPr>
        </p:nvSpPr>
        <p:spPr>
          <a:xfrm>
            <a:off x="0" y="115888"/>
            <a:ext cx="8686800" cy="6742112"/>
          </a:xfrm>
        </p:spPr>
        <p:txBody>
          <a:bodyPr>
            <a:normAutofit fontScale="70000" lnSpcReduction="20000"/>
          </a:bodyPr>
          <a:lstStyle/>
          <a:p>
            <a:pPr marL="0" indent="0">
              <a:buNone/>
            </a:pPr>
            <a:endParaRPr lang="en-GB" sz="2900" dirty="0" smtClean="0"/>
          </a:p>
          <a:p>
            <a:pPr marL="0" indent="0">
              <a:buNone/>
            </a:pPr>
            <a:r>
              <a:rPr lang="en-GB" sz="2900" dirty="0" smtClean="0"/>
              <a:t>Unlike </a:t>
            </a:r>
            <a:r>
              <a:rPr lang="en-GB" sz="2900" dirty="0"/>
              <a:t>the tree, the rhizome is not the object of reproduction:</a:t>
            </a:r>
          </a:p>
          <a:p>
            <a:pPr marL="0" indent="0">
              <a:buNone/>
            </a:pPr>
            <a:r>
              <a:rPr lang="en-GB" sz="2900" dirty="0"/>
              <a:t>neither external reproduction as image-tree nor </a:t>
            </a:r>
            <a:r>
              <a:rPr lang="en-GB" sz="2900" u="sng" dirty="0"/>
              <a:t>internal reproduction as</a:t>
            </a:r>
          </a:p>
          <a:p>
            <a:pPr marL="0" indent="0">
              <a:buNone/>
            </a:pPr>
            <a:r>
              <a:rPr lang="en-GB" sz="2900" u="sng" dirty="0"/>
              <a:t>tree-structure</a:t>
            </a:r>
            <a:r>
              <a:rPr lang="en-GB" sz="2900" dirty="0"/>
              <a:t>. The rhizome is an </a:t>
            </a:r>
            <a:r>
              <a:rPr lang="en-GB" sz="2900" dirty="0" err="1"/>
              <a:t>antigenealogy</a:t>
            </a:r>
            <a:r>
              <a:rPr lang="en-GB" sz="2900" dirty="0"/>
              <a:t>. It is a short-term memory,</a:t>
            </a:r>
          </a:p>
          <a:p>
            <a:pPr marL="0" indent="0">
              <a:buNone/>
            </a:pPr>
            <a:r>
              <a:rPr lang="en-GB" sz="2900" dirty="0"/>
              <a:t>or </a:t>
            </a:r>
            <a:r>
              <a:rPr lang="en-GB" sz="2900" dirty="0" err="1"/>
              <a:t>antimemory</a:t>
            </a:r>
            <a:r>
              <a:rPr lang="en-GB" sz="2900" dirty="0"/>
              <a:t>. The rhizome operates by variation, expansion, conquest,</a:t>
            </a:r>
          </a:p>
          <a:p>
            <a:pPr marL="0" indent="0">
              <a:buNone/>
            </a:pPr>
            <a:r>
              <a:rPr lang="en-GB" sz="2900" dirty="0"/>
              <a:t>capture, offshoots. Unlike the graphic arts, drawing, or photography,</a:t>
            </a:r>
          </a:p>
          <a:p>
            <a:pPr marL="0" indent="0">
              <a:buNone/>
            </a:pPr>
            <a:r>
              <a:rPr lang="en-GB" sz="2900" dirty="0"/>
              <a:t>unlike tracings, the rhizome pertains to a map that must be produced, </a:t>
            </a:r>
            <a:r>
              <a:rPr lang="en-GB" sz="2900" dirty="0" smtClean="0"/>
              <a:t>constructed, </a:t>
            </a:r>
            <a:r>
              <a:rPr lang="en-GB" sz="2900" u="sng" dirty="0" smtClean="0"/>
              <a:t>a </a:t>
            </a:r>
            <a:r>
              <a:rPr lang="en-GB" sz="2900" u="sng" dirty="0"/>
              <a:t>map that is always detachable, connectable, reversible,</a:t>
            </a:r>
          </a:p>
          <a:p>
            <a:pPr marL="0" indent="0">
              <a:buNone/>
            </a:pPr>
            <a:r>
              <a:rPr lang="en-GB" sz="2900" u="sng" dirty="0"/>
              <a:t>modifiable</a:t>
            </a:r>
            <a:r>
              <a:rPr lang="en-GB" sz="2900" dirty="0"/>
              <a:t>, </a:t>
            </a:r>
            <a:r>
              <a:rPr lang="en-GB" sz="2900" u="sng" dirty="0"/>
              <a:t>and has multiple entryways and exits and its own </a:t>
            </a:r>
            <a:r>
              <a:rPr lang="en-GB" sz="2900" b="1" u="sng" dirty="0"/>
              <a:t>lines of</a:t>
            </a:r>
          </a:p>
          <a:p>
            <a:pPr marL="0" indent="0">
              <a:buNone/>
            </a:pPr>
            <a:r>
              <a:rPr lang="en-GB" sz="2900" b="1" u="sng" dirty="0"/>
              <a:t>flight</a:t>
            </a:r>
            <a:r>
              <a:rPr lang="en-GB" sz="2900" dirty="0"/>
              <a:t>. It is tracings that must be put on the map, not the opposite. </a:t>
            </a:r>
            <a:r>
              <a:rPr lang="en-GB" sz="2900" u="sng" dirty="0"/>
              <a:t>In </a:t>
            </a:r>
            <a:r>
              <a:rPr lang="en-GB" sz="2900" u="sng" dirty="0" smtClean="0"/>
              <a:t>contrast to </a:t>
            </a:r>
            <a:r>
              <a:rPr lang="en-GB" sz="2900" u="sng" dirty="0" err="1"/>
              <a:t>centered</a:t>
            </a:r>
            <a:r>
              <a:rPr lang="en-GB" sz="2900" u="sng" dirty="0"/>
              <a:t> (even polycentric) systems with hierarchical modes of</a:t>
            </a:r>
          </a:p>
          <a:p>
            <a:pPr marL="0" indent="0">
              <a:buNone/>
            </a:pPr>
            <a:r>
              <a:rPr lang="en-GB" sz="2900" u="sng" dirty="0"/>
              <a:t>communication and </a:t>
            </a:r>
            <a:r>
              <a:rPr lang="en-GB" sz="2900" u="sng" dirty="0" err="1"/>
              <a:t>preestablished</a:t>
            </a:r>
            <a:r>
              <a:rPr lang="en-GB" sz="2900" u="sng" dirty="0"/>
              <a:t> paths, the rhizome is an </a:t>
            </a:r>
            <a:r>
              <a:rPr lang="en-GB" sz="2900" u="sng" dirty="0" err="1"/>
              <a:t>acentered</a:t>
            </a:r>
            <a:r>
              <a:rPr lang="en-GB" sz="2900" u="sng" dirty="0"/>
              <a:t>,</a:t>
            </a:r>
          </a:p>
          <a:p>
            <a:pPr marL="0" indent="0">
              <a:buNone/>
            </a:pPr>
            <a:r>
              <a:rPr lang="en-GB" sz="2900" u="sng" dirty="0" err="1"/>
              <a:t>nonhierarchical</a:t>
            </a:r>
            <a:r>
              <a:rPr lang="en-GB" sz="2900" u="sng" dirty="0"/>
              <a:t>, </a:t>
            </a:r>
            <a:r>
              <a:rPr lang="en-GB" sz="2900" u="sng" dirty="0" err="1"/>
              <a:t>nonsignifying</a:t>
            </a:r>
            <a:r>
              <a:rPr lang="en-GB" sz="2900" u="sng" dirty="0"/>
              <a:t> </a:t>
            </a:r>
            <a:r>
              <a:rPr lang="en-GB" sz="2900" u="sng" dirty="0" smtClean="0"/>
              <a:t>system </a:t>
            </a:r>
            <a:r>
              <a:rPr lang="en-GB" sz="2900" dirty="0" smtClean="0"/>
              <a:t>without </a:t>
            </a:r>
            <a:r>
              <a:rPr lang="en-GB" sz="2900" dirty="0"/>
              <a:t>a General and without an</a:t>
            </a:r>
          </a:p>
          <a:p>
            <a:pPr marL="0" indent="0">
              <a:buNone/>
            </a:pPr>
            <a:r>
              <a:rPr lang="en-GB" sz="2900" dirty="0"/>
              <a:t>organizing memory or central automaton, defined solely by a circulation</a:t>
            </a:r>
          </a:p>
          <a:p>
            <a:pPr marL="0" indent="0">
              <a:buNone/>
            </a:pPr>
            <a:r>
              <a:rPr lang="en-GB" sz="2900" dirty="0"/>
              <a:t>of states. What is at question in the rhizome is a relation to sexuality—but</a:t>
            </a:r>
          </a:p>
          <a:p>
            <a:pPr marL="0" indent="0">
              <a:buNone/>
            </a:pPr>
            <a:r>
              <a:rPr lang="en-GB" sz="2900" dirty="0"/>
              <a:t>also to the animal, the vegetal, the world, politics, the book, things natural</a:t>
            </a:r>
          </a:p>
          <a:p>
            <a:pPr marL="0" indent="0">
              <a:buNone/>
            </a:pPr>
            <a:r>
              <a:rPr lang="en-GB" sz="2900" dirty="0"/>
              <a:t>and artificial—that is totally different from the arborescent relation: </a:t>
            </a:r>
            <a:r>
              <a:rPr lang="en-GB" sz="2900" u="sng" dirty="0"/>
              <a:t>all</a:t>
            </a:r>
          </a:p>
          <a:p>
            <a:pPr marL="0" indent="0">
              <a:buNone/>
            </a:pPr>
            <a:r>
              <a:rPr lang="en-GB" sz="2900" u="sng" dirty="0"/>
              <a:t>manner of "</a:t>
            </a:r>
            <a:r>
              <a:rPr lang="en-GB" sz="2900" u="sng" dirty="0" err="1"/>
              <a:t>becomings</a:t>
            </a:r>
            <a:r>
              <a:rPr lang="en-GB" sz="2900" u="sng" dirty="0"/>
              <a:t>.</a:t>
            </a:r>
            <a:r>
              <a:rPr lang="en-GB" sz="2900" dirty="0"/>
              <a:t>"</a:t>
            </a:r>
          </a:p>
          <a:p>
            <a:pPr marL="0" indent="0">
              <a:buNone/>
            </a:pPr>
            <a:endParaRPr lang="en-GB" dirty="0"/>
          </a:p>
          <a:p>
            <a:pPr marL="0" indent="0">
              <a:buNone/>
            </a:pPr>
            <a:r>
              <a:rPr lang="en-GB" sz="2300" dirty="0" err="1" smtClean="0"/>
              <a:t>Deleuze</a:t>
            </a:r>
            <a:r>
              <a:rPr lang="en-GB" sz="2300" dirty="0" smtClean="0"/>
              <a:t> &amp; </a:t>
            </a:r>
            <a:r>
              <a:rPr lang="en-GB" sz="2300" dirty="0" err="1" smtClean="0"/>
              <a:t>Guattari</a:t>
            </a:r>
            <a:r>
              <a:rPr lang="en-GB" sz="2300" dirty="0" smtClean="0"/>
              <a:t> (1987), </a:t>
            </a:r>
            <a:r>
              <a:rPr lang="en-GB" sz="2300" i="1" dirty="0" smtClean="0"/>
              <a:t>A Thousand Plateaus</a:t>
            </a:r>
            <a:r>
              <a:rPr lang="en-GB" sz="2300" dirty="0" smtClean="0"/>
              <a:t> (U. Minnesota Press) p. 22.</a:t>
            </a:r>
            <a:endParaRPr lang="en-GB" sz="2300" i="1" dirty="0"/>
          </a:p>
        </p:txBody>
      </p:sp>
    </p:spTree>
    <p:extLst>
      <p:ext uri="{BB962C8B-B14F-4D97-AF65-F5344CB8AC3E}">
        <p14:creationId xmlns:p14="http://schemas.microsoft.com/office/powerpoint/2010/main" val="88616054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152128"/>
          </a:xfrm>
        </p:spPr>
        <p:txBody>
          <a:bodyPr>
            <a:noAutofit/>
          </a:bodyPr>
          <a:lstStyle/>
          <a:p>
            <a:r>
              <a:rPr lang="en-GB" sz="3600" dirty="0" smtClean="0"/>
              <a:t>The </a:t>
            </a:r>
            <a:r>
              <a:rPr lang="en-GB" sz="3600" dirty="0"/>
              <a:t>Plurality of Cinematic </a:t>
            </a:r>
            <a:r>
              <a:rPr lang="en-GB" sz="3600" dirty="0" smtClean="0"/>
              <a:t>Transnationalism </a:t>
            </a:r>
            <a:endParaRPr lang="en-GB" sz="3600" dirty="0"/>
          </a:p>
        </p:txBody>
      </p:sp>
      <p:sp>
        <p:nvSpPr>
          <p:cNvPr id="4" name="Content Placeholder 3"/>
          <p:cNvSpPr>
            <a:spLocks noGrp="1"/>
          </p:cNvSpPr>
          <p:nvPr>
            <p:ph sz="half" idx="1"/>
          </p:nvPr>
        </p:nvSpPr>
        <p:spPr>
          <a:xfrm>
            <a:off x="0" y="1484784"/>
            <a:ext cx="4495800" cy="5257800"/>
          </a:xfrm>
        </p:spPr>
        <p:txBody>
          <a:bodyPr>
            <a:noAutofit/>
          </a:bodyPr>
          <a:lstStyle/>
          <a:p>
            <a:pPr marL="0" indent="0">
              <a:buNone/>
            </a:pPr>
            <a:r>
              <a:rPr lang="en-GB" sz="2400" dirty="0" err="1"/>
              <a:t>epiphanic</a:t>
            </a:r>
            <a:r>
              <a:rPr lang="en-GB" sz="2400" dirty="0"/>
              <a:t> </a:t>
            </a:r>
            <a:r>
              <a:rPr lang="en-GB" sz="2400" dirty="0" smtClean="0"/>
              <a:t>transnationalism </a:t>
            </a:r>
          </a:p>
          <a:p>
            <a:pPr marL="0" indent="0">
              <a:buNone/>
            </a:pPr>
            <a:r>
              <a:rPr lang="en-GB" sz="2400" dirty="0" smtClean="0"/>
              <a:t>affinitive transnationalism </a:t>
            </a:r>
          </a:p>
          <a:p>
            <a:pPr marL="0" indent="0">
              <a:buNone/>
            </a:pPr>
            <a:r>
              <a:rPr lang="en-GB" sz="2400" dirty="0" smtClean="0"/>
              <a:t>milieu building transnationalism</a:t>
            </a:r>
          </a:p>
          <a:p>
            <a:pPr marL="0" indent="0">
              <a:buNone/>
            </a:pPr>
            <a:r>
              <a:rPr lang="en-GB" sz="2400" dirty="0" smtClean="0"/>
              <a:t>opportunistic transnationalism</a:t>
            </a:r>
          </a:p>
          <a:p>
            <a:pPr marL="0" indent="0">
              <a:buNone/>
            </a:pPr>
            <a:r>
              <a:rPr lang="en-GB" sz="2400" dirty="0" smtClean="0"/>
              <a:t>cosmopolitan transnationalism</a:t>
            </a:r>
            <a:endParaRPr lang="en-GB" sz="2400" dirty="0"/>
          </a:p>
          <a:p>
            <a:pPr marL="0" indent="0">
              <a:buNone/>
            </a:pPr>
            <a:r>
              <a:rPr lang="en-GB" sz="2400" dirty="0" smtClean="0"/>
              <a:t>globalizing transnationalism</a:t>
            </a:r>
          </a:p>
          <a:p>
            <a:pPr marL="0" indent="0">
              <a:buNone/>
            </a:pPr>
            <a:r>
              <a:rPr lang="en-GB" sz="2400" dirty="0" err="1"/>
              <a:t>a</a:t>
            </a:r>
            <a:r>
              <a:rPr lang="en-GB" sz="2400" dirty="0" err="1" smtClean="0"/>
              <a:t>uteurist</a:t>
            </a:r>
            <a:r>
              <a:rPr lang="en-GB" sz="2400" dirty="0" smtClean="0"/>
              <a:t> transnationalism</a:t>
            </a:r>
            <a:endParaRPr lang="en-GB" sz="2400" dirty="0"/>
          </a:p>
          <a:p>
            <a:pPr marL="0" indent="0">
              <a:buNone/>
            </a:pPr>
            <a:r>
              <a:rPr lang="en-GB" sz="2400" dirty="0"/>
              <a:t>modernizing </a:t>
            </a:r>
            <a:r>
              <a:rPr lang="en-GB" sz="2400" dirty="0" smtClean="0"/>
              <a:t>transnationalism </a:t>
            </a:r>
          </a:p>
          <a:p>
            <a:pPr marL="0" indent="0">
              <a:buNone/>
            </a:pPr>
            <a:r>
              <a:rPr lang="en-GB" sz="2400" dirty="0" smtClean="0"/>
              <a:t>experimental transnationalism</a:t>
            </a:r>
          </a:p>
          <a:p>
            <a:pPr marL="0" indent="0">
              <a:buNone/>
            </a:pPr>
            <a:r>
              <a:rPr lang="en-GB" sz="1800" dirty="0" err="1" smtClean="0"/>
              <a:t>Mette</a:t>
            </a:r>
            <a:r>
              <a:rPr lang="en-GB" sz="1800" dirty="0" smtClean="0"/>
              <a:t> </a:t>
            </a:r>
            <a:r>
              <a:rPr lang="en-GB" sz="1800" dirty="0" err="1" smtClean="0"/>
              <a:t>Hjort</a:t>
            </a:r>
            <a:r>
              <a:rPr lang="en-GB" sz="1800" dirty="0" smtClean="0"/>
              <a:t>, ‘On </a:t>
            </a:r>
            <a:r>
              <a:rPr lang="en-GB" sz="1800" dirty="0"/>
              <a:t>the Plurality of Cinematic Transnationalism’, in </a:t>
            </a:r>
            <a:r>
              <a:rPr lang="en-GB" sz="1800" i="1" dirty="0"/>
              <a:t>World </a:t>
            </a:r>
            <a:r>
              <a:rPr lang="en-GB" sz="1800" i="1" dirty="0" smtClean="0"/>
              <a:t>Cinemas,</a:t>
            </a:r>
            <a:r>
              <a:rPr lang="en-GB" sz="1800" dirty="0" smtClean="0"/>
              <a:t> </a:t>
            </a:r>
            <a:r>
              <a:rPr lang="en-GB" sz="1800" i="1" dirty="0" smtClean="0"/>
              <a:t>Transnational Perspectives</a:t>
            </a:r>
            <a:r>
              <a:rPr lang="en-GB" sz="1800" dirty="0" smtClean="0"/>
              <a:t> (2009</a:t>
            </a:r>
            <a:r>
              <a:rPr lang="en-GB" sz="1800" dirty="0"/>
              <a:t>), pp. 12–33</a:t>
            </a:r>
          </a:p>
        </p:txBody>
      </p:sp>
      <p:sp>
        <p:nvSpPr>
          <p:cNvPr id="5" name="Content Placeholder 4"/>
          <p:cNvSpPr>
            <a:spLocks noGrp="1"/>
          </p:cNvSpPr>
          <p:nvPr>
            <p:ph sz="half" idx="2"/>
          </p:nvPr>
        </p:nvSpPr>
        <p:spPr>
          <a:xfrm>
            <a:off x="4572000" y="1484784"/>
            <a:ext cx="4316288" cy="5373216"/>
          </a:xfrm>
        </p:spPr>
        <p:txBody>
          <a:bodyPr>
            <a:normAutofit fontScale="70000" lnSpcReduction="20000"/>
          </a:bodyPr>
          <a:lstStyle/>
          <a:p>
            <a:pPr marL="0" indent="0">
              <a:buNone/>
            </a:pPr>
            <a:r>
              <a:rPr lang="en-GB" dirty="0"/>
              <a:t>• transnational modes of production, distribution and exhibition</a:t>
            </a:r>
          </a:p>
          <a:p>
            <a:pPr marL="0" indent="0">
              <a:buNone/>
            </a:pPr>
            <a:r>
              <a:rPr lang="en-GB" dirty="0"/>
              <a:t>• transnational modes of narration</a:t>
            </a:r>
          </a:p>
          <a:p>
            <a:pPr marL="0" indent="0">
              <a:buNone/>
            </a:pPr>
            <a:r>
              <a:rPr lang="en-GB" dirty="0"/>
              <a:t>• cinema of globalisation</a:t>
            </a:r>
          </a:p>
          <a:p>
            <a:pPr marL="0" indent="0">
              <a:buNone/>
            </a:pPr>
            <a:r>
              <a:rPr lang="en-GB" dirty="0"/>
              <a:t>• films with multiple locations</a:t>
            </a:r>
          </a:p>
          <a:p>
            <a:pPr marL="0" indent="0">
              <a:buNone/>
            </a:pPr>
            <a:r>
              <a:rPr lang="en-GB" dirty="0"/>
              <a:t>• exilic and diasporic filmmaking</a:t>
            </a:r>
          </a:p>
          <a:p>
            <a:pPr marL="0" indent="0">
              <a:buNone/>
            </a:pPr>
            <a:r>
              <a:rPr lang="en-GB" dirty="0"/>
              <a:t>• film and cultural exchange</a:t>
            </a:r>
          </a:p>
          <a:p>
            <a:pPr marL="0" indent="0">
              <a:buNone/>
            </a:pPr>
            <a:r>
              <a:rPr lang="en-GB" dirty="0"/>
              <a:t>• transnational influences</a:t>
            </a:r>
          </a:p>
          <a:p>
            <a:pPr marL="0" indent="0">
              <a:buNone/>
            </a:pPr>
            <a:r>
              <a:rPr lang="en-GB" dirty="0"/>
              <a:t>• transnational critical approaches</a:t>
            </a:r>
          </a:p>
          <a:p>
            <a:pPr marL="0" indent="0">
              <a:buNone/>
            </a:pPr>
            <a:r>
              <a:rPr lang="en-GB" dirty="0"/>
              <a:t>• transnational viewing practices</a:t>
            </a:r>
          </a:p>
          <a:p>
            <a:pPr marL="0" indent="0">
              <a:buNone/>
            </a:pPr>
            <a:r>
              <a:rPr lang="en-GB" dirty="0"/>
              <a:t>• </a:t>
            </a:r>
            <a:r>
              <a:rPr lang="en-GB" dirty="0" err="1"/>
              <a:t>transregional</a:t>
            </a:r>
            <a:r>
              <a:rPr lang="en-GB" dirty="0"/>
              <a:t>/</a:t>
            </a:r>
            <a:r>
              <a:rPr lang="en-GB" dirty="0" err="1"/>
              <a:t>transcommunity</a:t>
            </a:r>
            <a:r>
              <a:rPr lang="en-GB" dirty="0"/>
              <a:t> films</a:t>
            </a:r>
          </a:p>
          <a:p>
            <a:pPr marL="0" indent="0">
              <a:buNone/>
            </a:pPr>
            <a:r>
              <a:rPr lang="en-GB" dirty="0"/>
              <a:t>• transnational stars</a:t>
            </a:r>
          </a:p>
          <a:p>
            <a:pPr marL="0" indent="0">
              <a:buNone/>
            </a:pPr>
            <a:r>
              <a:rPr lang="en-GB" dirty="0"/>
              <a:t>• transnational directors</a:t>
            </a:r>
          </a:p>
          <a:p>
            <a:pPr marL="0" indent="0">
              <a:buNone/>
            </a:pPr>
            <a:r>
              <a:rPr lang="en-GB" dirty="0"/>
              <a:t>• the ethics of transnationalism</a:t>
            </a:r>
          </a:p>
          <a:p>
            <a:pPr marL="0" indent="0">
              <a:buNone/>
            </a:pPr>
            <a:r>
              <a:rPr lang="en-GB" dirty="0"/>
              <a:t>• transnational collaborative networks</a:t>
            </a:r>
          </a:p>
          <a:p>
            <a:pPr marL="0" indent="0">
              <a:buNone/>
            </a:pPr>
            <a:r>
              <a:rPr lang="en-GB" dirty="0"/>
              <a:t>• national films</a:t>
            </a:r>
          </a:p>
          <a:p>
            <a:pPr marL="0" indent="0">
              <a:buNone/>
            </a:pPr>
            <a:endParaRPr lang="en-GB" sz="2600" dirty="0" smtClean="0"/>
          </a:p>
          <a:p>
            <a:pPr marL="0" indent="0">
              <a:buNone/>
            </a:pPr>
            <a:r>
              <a:rPr lang="en-GB" sz="2600" dirty="0" smtClean="0"/>
              <a:t>D Shaw in </a:t>
            </a:r>
            <a:r>
              <a:rPr lang="en-GB" sz="2600" i="1" dirty="0" smtClean="0"/>
              <a:t>Dennison</a:t>
            </a:r>
            <a:r>
              <a:rPr lang="en-GB" sz="2600" dirty="0" smtClean="0"/>
              <a:t> , p 52</a:t>
            </a:r>
            <a:endParaRPr lang="en-GB" sz="2600" dirty="0"/>
          </a:p>
        </p:txBody>
      </p:sp>
    </p:spTree>
    <p:extLst>
      <p:ext uri="{BB962C8B-B14F-4D97-AF65-F5344CB8AC3E}">
        <p14:creationId xmlns:p14="http://schemas.microsoft.com/office/powerpoint/2010/main" val="116696191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Transnational and Iberian</a:t>
            </a:r>
            <a:endParaRPr lang="en-GB" dirty="0"/>
          </a:p>
        </p:txBody>
      </p:sp>
      <p:sp>
        <p:nvSpPr>
          <p:cNvPr id="7" name="Content Placeholder 6"/>
          <p:cNvSpPr>
            <a:spLocks noGrp="1"/>
          </p:cNvSpPr>
          <p:nvPr>
            <p:ph sz="half" idx="1"/>
          </p:nvPr>
        </p:nvSpPr>
        <p:spPr>
          <a:xfrm>
            <a:off x="0" y="1600200"/>
            <a:ext cx="4495800" cy="4781128"/>
          </a:xfrm>
        </p:spPr>
        <p:txBody>
          <a:bodyPr>
            <a:normAutofit lnSpcReduction="10000"/>
          </a:bodyPr>
          <a:lstStyle/>
          <a:p>
            <a:pPr marL="0" indent="0">
              <a:buNone/>
            </a:pPr>
            <a:r>
              <a:rPr lang="en-GB" dirty="0"/>
              <a:t>“</a:t>
            </a:r>
            <a:r>
              <a:rPr lang="en-GB" dirty="0" err="1"/>
              <a:t>Espana</a:t>
            </a:r>
            <a:r>
              <a:rPr lang="en-GB" dirty="0"/>
              <a:t>, </a:t>
            </a:r>
            <a:r>
              <a:rPr lang="en-GB" dirty="0" err="1"/>
              <a:t>una</a:t>
            </a:r>
            <a:r>
              <a:rPr lang="en-GB" dirty="0"/>
              <a:t>, </a:t>
            </a:r>
            <a:r>
              <a:rPr lang="en-GB" dirty="0" err="1"/>
              <a:t>grande</a:t>
            </a:r>
            <a:r>
              <a:rPr lang="en-GB" dirty="0"/>
              <a:t> y </a:t>
            </a:r>
            <a:r>
              <a:rPr lang="en-GB" dirty="0" err="1"/>
              <a:t>libre</a:t>
            </a:r>
            <a:r>
              <a:rPr lang="en-GB" dirty="0" smtClean="0"/>
              <a:t>”</a:t>
            </a:r>
            <a:endParaRPr lang="en-GB" dirty="0"/>
          </a:p>
          <a:p>
            <a:pPr marL="0" indent="0">
              <a:buNone/>
            </a:pPr>
            <a:endParaRPr lang="en-GB" dirty="0" smtClean="0"/>
          </a:p>
          <a:p>
            <a:pPr marL="0" indent="0">
              <a:buNone/>
            </a:pPr>
            <a:r>
              <a:rPr lang="en-GB" dirty="0" smtClean="0"/>
              <a:t>“</a:t>
            </a:r>
            <a:r>
              <a:rPr lang="en-GB" dirty="0" err="1" smtClean="0"/>
              <a:t>Berlanga</a:t>
            </a:r>
            <a:r>
              <a:rPr lang="en-GB" dirty="0" smtClean="0"/>
              <a:t> no </a:t>
            </a:r>
            <a:r>
              <a:rPr lang="en-GB" dirty="0" err="1" smtClean="0"/>
              <a:t>es</a:t>
            </a:r>
            <a:r>
              <a:rPr lang="en-GB" dirty="0" smtClean="0"/>
              <a:t> un </a:t>
            </a:r>
            <a:r>
              <a:rPr lang="en-GB" dirty="0" err="1" smtClean="0"/>
              <a:t>comunista</a:t>
            </a:r>
            <a:r>
              <a:rPr lang="en-GB" dirty="0" smtClean="0"/>
              <a:t>. </a:t>
            </a:r>
            <a:r>
              <a:rPr lang="en-GB" dirty="0" err="1" smtClean="0"/>
              <a:t>Es</a:t>
            </a:r>
            <a:r>
              <a:rPr lang="en-GB" dirty="0" smtClean="0"/>
              <a:t> </a:t>
            </a:r>
            <a:r>
              <a:rPr lang="en-GB" dirty="0" err="1" smtClean="0"/>
              <a:t>peor</a:t>
            </a:r>
            <a:r>
              <a:rPr lang="en-GB" dirty="0" smtClean="0"/>
              <a:t> </a:t>
            </a:r>
            <a:r>
              <a:rPr lang="en-GB" dirty="0" err="1" smtClean="0"/>
              <a:t>que</a:t>
            </a:r>
            <a:r>
              <a:rPr lang="en-GB" dirty="0" smtClean="0"/>
              <a:t> </a:t>
            </a:r>
            <a:r>
              <a:rPr lang="en-GB" dirty="0" err="1" smtClean="0"/>
              <a:t>eso</a:t>
            </a:r>
            <a:r>
              <a:rPr lang="en-GB" dirty="0" smtClean="0"/>
              <a:t>: </a:t>
            </a:r>
            <a:r>
              <a:rPr lang="en-GB" dirty="0" err="1" smtClean="0"/>
              <a:t>es</a:t>
            </a:r>
            <a:r>
              <a:rPr lang="en-GB" dirty="0" smtClean="0"/>
              <a:t> un mal </a:t>
            </a:r>
            <a:r>
              <a:rPr lang="en-GB" dirty="0" err="1" smtClean="0"/>
              <a:t>espa</a:t>
            </a:r>
            <a:r>
              <a:rPr lang="en-GB" dirty="0" err="1"/>
              <a:t>ñ</a:t>
            </a:r>
            <a:r>
              <a:rPr lang="en-GB" dirty="0" err="1" smtClean="0"/>
              <a:t>ol</a:t>
            </a:r>
            <a:r>
              <a:rPr lang="en-GB" dirty="0" smtClean="0"/>
              <a:t>.”</a:t>
            </a:r>
          </a:p>
          <a:p>
            <a:pPr marL="0" indent="0">
              <a:buNone/>
            </a:pPr>
            <a:r>
              <a:rPr lang="en-GB" dirty="0" smtClean="0"/>
              <a:t>Francisco Franco</a:t>
            </a:r>
          </a:p>
          <a:p>
            <a:pPr marL="0" indent="0">
              <a:buNone/>
            </a:pPr>
            <a:endParaRPr lang="en-GB" dirty="0" smtClean="0"/>
          </a:p>
          <a:p>
            <a:pPr marL="0" indent="0">
              <a:buNone/>
            </a:pPr>
            <a:r>
              <a:rPr lang="en-GB" dirty="0" smtClean="0"/>
              <a:t>“</a:t>
            </a:r>
            <a:r>
              <a:rPr lang="en-GB" dirty="0" err="1" smtClean="0"/>
              <a:t>siempre</a:t>
            </a:r>
            <a:r>
              <a:rPr lang="en-GB" dirty="0" smtClean="0"/>
              <a:t> la </a:t>
            </a:r>
            <a:r>
              <a:rPr lang="en-GB" dirty="0" err="1" smtClean="0"/>
              <a:t>lengua</a:t>
            </a:r>
            <a:r>
              <a:rPr lang="en-GB" dirty="0" smtClean="0"/>
              <a:t> </a:t>
            </a:r>
            <a:r>
              <a:rPr lang="en-GB" dirty="0" err="1" smtClean="0"/>
              <a:t>fue</a:t>
            </a:r>
            <a:r>
              <a:rPr lang="en-GB" dirty="0" smtClean="0"/>
              <a:t> </a:t>
            </a:r>
            <a:r>
              <a:rPr lang="en-GB" dirty="0" err="1" smtClean="0"/>
              <a:t>companera</a:t>
            </a:r>
            <a:r>
              <a:rPr lang="en-GB" dirty="0" smtClean="0"/>
              <a:t> del </a:t>
            </a:r>
            <a:r>
              <a:rPr lang="en-GB" dirty="0" err="1" smtClean="0"/>
              <a:t>imperio</a:t>
            </a:r>
            <a:r>
              <a:rPr lang="en-GB" dirty="0" smtClean="0"/>
              <a:t>.” </a:t>
            </a:r>
            <a:r>
              <a:rPr lang="en-GB" dirty="0" err="1" smtClean="0"/>
              <a:t>Nebrija</a:t>
            </a:r>
            <a:endParaRPr lang="en-GB" dirty="0"/>
          </a:p>
        </p:txBody>
      </p:sp>
      <p:sp>
        <p:nvSpPr>
          <p:cNvPr id="2" name="Content Placeholder 1"/>
          <p:cNvSpPr>
            <a:spLocks noGrp="1"/>
          </p:cNvSpPr>
          <p:nvPr>
            <p:ph sz="half" idx="2"/>
          </p:nvPr>
        </p:nvSpPr>
        <p:spPr/>
        <p:txBody>
          <a:bodyPr/>
          <a:lstStyle/>
          <a:p>
            <a:r>
              <a:rPr lang="en-GB" dirty="0" smtClean="0"/>
              <a:t>Poster for </a:t>
            </a:r>
            <a:r>
              <a:rPr lang="en-GB" i="1" dirty="0" err="1" smtClean="0"/>
              <a:t>Calabuch</a:t>
            </a:r>
            <a:r>
              <a:rPr lang="en-GB" i="1" dirty="0" smtClean="0"/>
              <a:t> </a:t>
            </a:r>
            <a:r>
              <a:rPr lang="en-GB" dirty="0" smtClean="0"/>
              <a:t>prioritising foreign stars and </a:t>
            </a:r>
            <a:r>
              <a:rPr lang="en-GB" dirty="0" err="1" smtClean="0"/>
              <a:t>toponym</a:t>
            </a:r>
            <a:r>
              <a:rPr lang="en-GB" dirty="0" smtClean="0"/>
              <a:t>, of recognisably non-Castilian phonetics.</a:t>
            </a:r>
          </a:p>
          <a:p>
            <a:r>
              <a:rPr lang="en-GB" i="1" dirty="0" smtClean="0"/>
              <a:t>(available on internet)</a:t>
            </a:r>
            <a:endParaRPr lang="en-GB" i="1" dirty="0"/>
          </a:p>
        </p:txBody>
      </p:sp>
    </p:spTree>
    <p:extLst>
      <p:ext uri="{BB962C8B-B14F-4D97-AF65-F5344CB8AC3E}">
        <p14:creationId xmlns:p14="http://schemas.microsoft.com/office/powerpoint/2010/main" val="317790409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0"/>
            <a:ext cx="8229600" cy="778098"/>
          </a:xfrm>
        </p:spPr>
        <p:txBody>
          <a:bodyPr/>
          <a:lstStyle/>
          <a:p>
            <a:r>
              <a:rPr lang="en-US" dirty="0"/>
              <a:t>LINGUISTIC IMPERIALISM</a:t>
            </a:r>
            <a:endParaRPr lang="en-GB" dirty="0"/>
          </a:p>
        </p:txBody>
      </p:sp>
      <p:sp>
        <p:nvSpPr>
          <p:cNvPr id="3" name="Content Placeholder 2"/>
          <p:cNvSpPr>
            <a:spLocks noGrp="1"/>
          </p:cNvSpPr>
          <p:nvPr>
            <p:ph sz="half" idx="1"/>
          </p:nvPr>
        </p:nvSpPr>
        <p:spPr>
          <a:xfrm>
            <a:off x="0" y="1196752"/>
            <a:ext cx="4038600" cy="5472608"/>
          </a:xfrm>
          <a:ln>
            <a:solidFill>
              <a:schemeClr val="accent1"/>
            </a:solidFill>
          </a:ln>
        </p:spPr>
        <p:txBody>
          <a:bodyPr>
            <a:noAutofit/>
          </a:bodyPr>
          <a:lstStyle/>
          <a:p>
            <a:pPr marL="137160" lvl="0" indent="0">
              <a:buNone/>
            </a:pPr>
            <a:r>
              <a:rPr lang="en-US" sz="2000" dirty="0"/>
              <a:t>A</a:t>
            </a:r>
            <a:r>
              <a:rPr lang="en-US" sz="2000" dirty="0" smtClean="0"/>
              <a:t>ll films dubbed into </a:t>
            </a:r>
            <a:r>
              <a:rPr lang="en-US" sz="2000" dirty="0"/>
              <a:t>S</a:t>
            </a:r>
            <a:r>
              <a:rPr lang="en-US" sz="2000" dirty="0" smtClean="0"/>
              <a:t>panish </a:t>
            </a:r>
            <a:endParaRPr lang="en-GB" sz="2000" dirty="0" smtClean="0"/>
          </a:p>
          <a:p>
            <a:pPr marL="137160" lvl="0" indent="0">
              <a:buNone/>
            </a:pPr>
            <a:r>
              <a:rPr lang="en-US" sz="2000" dirty="0"/>
              <a:t>n</a:t>
            </a:r>
            <a:r>
              <a:rPr lang="en-US" sz="2000" dirty="0" smtClean="0"/>
              <a:t>ot spoken by foreign stars.</a:t>
            </a:r>
          </a:p>
          <a:p>
            <a:pPr marL="137160" lvl="0" indent="0">
              <a:buNone/>
            </a:pPr>
            <a:endParaRPr lang="en-GB" sz="2000" dirty="0" smtClean="0"/>
          </a:p>
          <a:p>
            <a:pPr marL="137160" lvl="0" indent="0">
              <a:buNone/>
            </a:pPr>
            <a:r>
              <a:rPr lang="en-US" sz="2000" dirty="0"/>
              <a:t>E</a:t>
            </a:r>
            <a:r>
              <a:rPr lang="en-US" sz="2000" dirty="0" smtClean="0"/>
              <a:t>dmund </a:t>
            </a:r>
            <a:r>
              <a:rPr lang="en-US" sz="2000" dirty="0"/>
              <a:t>G</a:t>
            </a:r>
            <a:r>
              <a:rPr lang="en-US" sz="2000" dirty="0" smtClean="0"/>
              <a:t>wenn (</a:t>
            </a:r>
            <a:r>
              <a:rPr lang="en-US" sz="2000" dirty="0"/>
              <a:t>O</a:t>
            </a:r>
            <a:r>
              <a:rPr lang="en-US" sz="2000" dirty="0" smtClean="0"/>
              <a:t>scar M</a:t>
            </a:r>
            <a:r>
              <a:rPr lang="en-US" sz="2000" i="1" dirty="0" smtClean="0"/>
              <a:t>iracle on 34th  Street, 1947</a:t>
            </a:r>
            <a:r>
              <a:rPr lang="en-US" sz="2000" dirty="0" smtClean="0"/>
              <a:t>)</a:t>
            </a:r>
            <a:endParaRPr lang="en-GB" sz="2000" dirty="0" smtClean="0"/>
          </a:p>
          <a:p>
            <a:pPr marL="137160" lvl="0" indent="0">
              <a:buNone/>
            </a:pPr>
            <a:r>
              <a:rPr lang="en-US" sz="2000" dirty="0"/>
              <a:t>V</a:t>
            </a:r>
            <a:r>
              <a:rPr lang="en-US" sz="2000" dirty="0" smtClean="0"/>
              <a:t>alentina </a:t>
            </a:r>
            <a:r>
              <a:rPr lang="en-US" sz="2000" dirty="0" err="1"/>
              <a:t>C</a:t>
            </a:r>
            <a:r>
              <a:rPr lang="en-US" sz="2000" dirty="0" err="1" smtClean="0"/>
              <a:t>ortese</a:t>
            </a:r>
            <a:r>
              <a:rPr lang="en-US" sz="2000" dirty="0" smtClean="0"/>
              <a:t> </a:t>
            </a:r>
            <a:r>
              <a:rPr lang="en-US" sz="2000" i="1" dirty="0" smtClean="0"/>
              <a:t>Thieves' Highway </a:t>
            </a:r>
            <a:r>
              <a:rPr lang="en-US" sz="2000" dirty="0" smtClean="0"/>
              <a:t>(</a:t>
            </a:r>
            <a:r>
              <a:rPr lang="en-US" sz="2000" dirty="0"/>
              <a:t>D</a:t>
            </a:r>
            <a:r>
              <a:rPr lang="en-US" sz="2000" dirty="0" smtClean="0"/>
              <a:t>assin; 1949); </a:t>
            </a:r>
            <a:r>
              <a:rPr lang="en-US" sz="2000" i="1" dirty="0" smtClean="0"/>
              <a:t>The </a:t>
            </a:r>
            <a:r>
              <a:rPr lang="en-US" sz="2000" i="1" dirty="0"/>
              <a:t>G</a:t>
            </a:r>
            <a:r>
              <a:rPr lang="en-US" sz="2000" i="1" dirty="0" smtClean="0"/>
              <a:t>lass </a:t>
            </a:r>
            <a:r>
              <a:rPr lang="en-US" sz="2000" i="1" dirty="0"/>
              <a:t>M</a:t>
            </a:r>
            <a:r>
              <a:rPr lang="en-US" sz="2000" i="1" dirty="0" smtClean="0"/>
              <a:t>ountain </a:t>
            </a:r>
            <a:r>
              <a:rPr lang="en-US" sz="2000" dirty="0" smtClean="0"/>
              <a:t>(1949); </a:t>
            </a:r>
            <a:r>
              <a:rPr lang="en-US" sz="2000" i="1" dirty="0" smtClean="0"/>
              <a:t>The </a:t>
            </a:r>
            <a:r>
              <a:rPr lang="en-US" sz="2000" i="1" dirty="0"/>
              <a:t>B</a:t>
            </a:r>
            <a:r>
              <a:rPr lang="en-US" sz="2000" i="1" dirty="0" smtClean="0"/>
              <a:t>arefoot </a:t>
            </a:r>
            <a:r>
              <a:rPr lang="en-US" sz="2000" i="1" dirty="0" err="1"/>
              <a:t>C</a:t>
            </a:r>
            <a:r>
              <a:rPr lang="en-US" sz="2000" i="1" dirty="0" err="1" smtClean="0"/>
              <a:t>ontessa</a:t>
            </a:r>
            <a:r>
              <a:rPr lang="en-US" sz="2000" i="1" dirty="0" smtClean="0"/>
              <a:t> </a:t>
            </a:r>
            <a:r>
              <a:rPr lang="en-US" sz="2000" dirty="0" smtClean="0"/>
              <a:t>(1954) </a:t>
            </a:r>
            <a:endParaRPr lang="en-GB" sz="2000" dirty="0" smtClean="0"/>
          </a:p>
          <a:p>
            <a:pPr marL="137160" lvl="0" indent="0">
              <a:buNone/>
            </a:pPr>
            <a:r>
              <a:rPr lang="en-US" sz="2000" dirty="0"/>
              <a:t>F</a:t>
            </a:r>
            <a:r>
              <a:rPr lang="en-US" sz="2000" dirty="0" smtClean="0"/>
              <a:t>ranco </a:t>
            </a:r>
            <a:r>
              <a:rPr lang="en-US" sz="2000" dirty="0" err="1"/>
              <a:t>F</a:t>
            </a:r>
            <a:r>
              <a:rPr lang="en-US" sz="2000" dirty="0" err="1" smtClean="0"/>
              <a:t>abrizi</a:t>
            </a:r>
            <a:r>
              <a:rPr lang="en-US" sz="2000" dirty="0" smtClean="0"/>
              <a:t>. habitual in films by </a:t>
            </a:r>
            <a:r>
              <a:rPr lang="en-US" sz="2000" dirty="0"/>
              <a:t>A</a:t>
            </a:r>
            <a:r>
              <a:rPr lang="en-US" sz="2000" dirty="0" smtClean="0"/>
              <a:t>ntonioni and Fellini.</a:t>
            </a:r>
          </a:p>
          <a:p>
            <a:pPr marL="137160" lvl="0" indent="0">
              <a:buNone/>
            </a:pPr>
            <a:endParaRPr lang="en-GB" sz="2000" dirty="0" smtClean="0"/>
          </a:p>
          <a:p>
            <a:pPr marL="137160" lvl="0" indent="0">
              <a:buNone/>
            </a:pPr>
            <a:r>
              <a:rPr lang="en-US" sz="2000" dirty="0" smtClean="0"/>
              <a:t>soundtrack and dubbing flawed. </a:t>
            </a:r>
            <a:endParaRPr lang="en-GB" sz="2000" dirty="0" smtClean="0"/>
          </a:p>
          <a:p>
            <a:pPr marL="137160" lvl="0" indent="0">
              <a:buNone/>
            </a:pPr>
            <a:r>
              <a:rPr lang="en-US" sz="2000" dirty="0" smtClean="0"/>
              <a:t>stars and technical issues compromise hegemony of </a:t>
            </a:r>
            <a:r>
              <a:rPr lang="en-US" sz="2000" dirty="0"/>
              <a:t>C</a:t>
            </a:r>
            <a:r>
              <a:rPr lang="en-US" sz="2000" dirty="0" smtClean="0"/>
              <a:t>astilian</a:t>
            </a:r>
            <a:endParaRPr lang="en-GB" sz="2000" dirty="0" smtClean="0"/>
          </a:p>
          <a:p>
            <a:endParaRPr lang="en-GB" sz="1800" dirty="0"/>
          </a:p>
        </p:txBody>
      </p:sp>
      <p:sp>
        <p:nvSpPr>
          <p:cNvPr id="4" name="Content Placeholder 3"/>
          <p:cNvSpPr>
            <a:spLocks noGrp="1"/>
          </p:cNvSpPr>
          <p:nvPr>
            <p:ph sz="half" idx="2"/>
          </p:nvPr>
        </p:nvSpPr>
        <p:spPr>
          <a:xfrm>
            <a:off x="4211960" y="1124744"/>
            <a:ext cx="4932040" cy="5616624"/>
          </a:xfrm>
        </p:spPr>
        <p:txBody>
          <a:bodyPr>
            <a:normAutofit fontScale="62500" lnSpcReduction="20000"/>
          </a:bodyPr>
          <a:lstStyle/>
          <a:p>
            <a:pPr marL="137160" lvl="0" indent="0">
              <a:buNone/>
            </a:pPr>
            <a:r>
              <a:rPr lang="en-US" sz="2900" dirty="0" err="1" smtClean="0"/>
              <a:t>Calabuch</a:t>
            </a:r>
            <a:r>
              <a:rPr lang="en-US" sz="2900" dirty="0" smtClean="0"/>
              <a:t>, distinctively non-</a:t>
            </a:r>
            <a:r>
              <a:rPr lang="en-US" sz="2900" dirty="0"/>
              <a:t>S</a:t>
            </a:r>
            <a:r>
              <a:rPr lang="en-US" sz="2900" dirty="0" smtClean="0"/>
              <a:t>panish </a:t>
            </a:r>
            <a:r>
              <a:rPr lang="en-US" sz="2900" dirty="0"/>
              <a:t>(i.e. </a:t>
            </a:r>
            <a:r>
              <a:rPr lang="en-US" sz="2900" dirty="0" err="1"/>
              <a:t>catalan</a:t>
            </a:r>
            <a:r>
              <a:rPr lang="en-US" sz="2900" dirty="0"/>
              <a:t>) phonetic reference. </a:t>
            </a:r>
            <a:endParaRPr lang="en-GB" sz="2900" dirty="0"/>
          </a:p>
          <a:p>
            <a:pPr marL="137160" lvl="0" indent="0">
              <a:buNone/>
            </a:pPr>
            <a:endParaRPr lang="en-GB" sz="2900" dirty="0"/>
          </a:p>
          <a:p>
            <a:pPr marL="137160" lvl="0" indent="0">
              <a:buNone/>
            </a:pPr>
            <a:r>
              <a:rPr lang="en-GB" sz="2900" dirty="0" smtClean="0"/>
              <a:t>What’s in a name? Town, bull, painter, boats [Esperanza!]</a:t>
            </a:r>
          </a:p>
          <a:p>
            <a:pPr marL="137160" lvl="0" indent="0">
              <a:buNone/>
            </a:pPr>
            <a:r>
              <a:rPr lang="en-GB" sz="2900" dirty="0" smtClean="0"/>
              <a:t> </a:t>
            </a:r>
            <a:r>
              <a:rPr lang="en-GB" sz="2900" dirty="0"/>
              <a:t>J</a:t>
            </a:r>
            <a:r>
              <a:rPr lang="en-GB" sz="2900" dirty="0" smtClean="0"/>
              <a:t>orge </a:t>
            </a:r>
            <a:r>
              <a:rPr lang="en-GB" sz="2900" dirty="0"/>
              <a:t>first meets </a:t>
            </a:r>
            <a:r>
              <a:rPr lang="en-GB" sz="2900" dirty="0" smtClean="0"/>
              <a:t>speaks in Latin to Roman soldiers! </a:t>
            </a:r>
            <a:endParaRPr lang="en-GB" sz="2900" dirty="0"/>
          </a:p>
          <a:p>
            <a:pPr marL="137160" lvl="0" indent="0">
              <a:buNone/>
            </a:pPr>
            <a:endParaRPr lang="en-GB" sz="2900" dirty="0" smtClean="0"/>
          </a:p>
          <a:p>
            <a:pPr marL="137160" lvl="0" indent="0">
              <a:buNone/>
            </a:pPr>
            <a:r>
              <a:rPr lang="en-GB" sz="2900" dirty="0" smtClean="0"/>
              <a:t>School </a:t>
            </a:r>
            <a:r>
              <a:rPr lang="en-GB" sz="2900" dirty="0"/>
              <a:t>teacher </a:t>
            </a:r>
            <a:r>
              <a:rPr lang="en-GB" sz="2900" dirty="0" smtClean="0"/>
              <a:t> </a:t>
            </a:r>
            <a:r>
              <a:rPr lang="en-GB" sz="2900" dirty="0"/>
              <a:t>instructs the scientist in the “secret language” of </a:t>
            </a:r>
            <a:r>
              <a:rPr lang="en-GB" sz="2900" dirty="0" smtClean="0"/>
              <a:t>flowers. </a:t>
            </a:r>
            <a:endParaRPr lang="en-GB" sz="2900" dirty="0"/>
          </a:p>
          <a:p>
            <a:pPr marL="137160" lvl="0" indent="0">
              <a:buNone/>
            </a:pPr>
            <a:endParaRPr lang="en-GB" sz="2900" dirty="0" smtClean="0"/>
          </a:p>
          <a:p>
            <a:pPr marL="137160" lvl="0" indent="0">
              <a:buNone/>
            </a:pPr>
            <a:r>
              <a:rPr lang="en-GB" sz="2900" dirty="0" smtClean="0"/>
              <a:t>In </a:t>
            </a:r>
            <a:r>
              <a:rPr lang="en-GB" sz="2900" dirty="0"/>
              <a:t>the classroom </a:t>
            </a:r>
            <a:r>
              <a:rPr lang="en-GB" sz="2900" dirty="0" smtClean="0"/>
              <a:t>we see  </a:t>
            </a:r>
            <a:r>
              <a:rPr lang="en-GB" sz="2900" dirty="0"/>
              <a:t>multiplication tables</a:t>
            </a:r>
            <a:r>
              <a:rPr lang="en-GB" sz="2900" dirty="0" smtClean="0"/>
              <a:t>: &amp; algebra;</a:t>
            </a:r>
            <a:endParaRPr lang="en-GB" sz="2900" dirty="0"/>
          </a:p>
          <a:p>
            <a:pPr marL="137160" lvl="0" indent="0">
              <a:buNone/>
            </a:pPr>
            <a:r>
              <a:rPr lang="en-GB" sz="2900" dirty="0"/>
              <a:t>complex formulae which  J</a:t>
            </a:r>
            <a:r>
              <a:rPr lang="en-GB" sz="2900" dirty="0" smtClean="0"/>
              <a:t>orge </a:t>
            </a:r>
            <a:r>
              <a:rPr lang="en-GB" sz="2900" dirty="0"/>
              <a:t>inscribes on the wall of his cell </a:t>
            </a:r>
          </a:p>
          <a:p>
            <a:pPr marL="137160" lvl="0" indent="0">
              <a:buNone/>
            </a:pPr>
            <a:endParaRPr lang="en-US" sz="2900" dirty="0" smtClean="0"/>
          </a:p>
          <a:p>
            <a:pPr marL="137160" lvl="0" indent="0">
              <a:buNone/>
            </a:pPr>
            <a:r>
              <a:rPr lang="en-US" sz="2900" dirty="0"/>
              <a:t>D</a:t>
            </a:r>
            <a:r>
              <a:rPr lang="en-US" sz="2900" dirty="0" smtClean="0"/>
              <a:t>on </a:t>
            </a:r>
            <a:r>
              <a:rPr lang="en-US" sz="2900" dirty="0"/>
              <a:t>R</a:t>
            </a:r>
            <a:r>
              <a:rPr lang="en-US" sz="2900" dirty="0" smtClean="0"/>
              <a:t>amon’s </a:t>
            </a:r>
            <a:r>
              <a:rPr lang="en-US" sz="2900" dirty="0"/>
              <a:t>lighthouse we see explicatory illustration of the marine </a:t>
            </a:r>
            <a:r>
              <a:rPr lang="en-US" sz="2900" dirty="0" err="1"/>
              <a:t>semaphor</a:t>
            </a:r>
            <a:r>
              <a:rPr lang="en-US" sz="2900" dirty="0"/>
              <a:t> code.</a:t>
            </a:r>
            <a:endParaRPr lang="en-GB" sz="2900" dirty="0"/>
          </a:p>
          <a:p>
            <a:pPr marL="137160" indent="0">
              <a:buNone/>
            </a:pPr>
            <a:r>
              <a:rPr lang="en-US" sz="2900" dirty="0"/>
              <a:t> </a:t>
            </a:r>
            <a:endParaRPr lang="en-GB" sz="2900" dirty="0"/>
          </a:p>
          <a:p>
            <a:pPr marL="137160" lvl="0" indent="0">
              <a:buNone/>
            </a:pPr>
            <a:r>
              <a:rPr lang="en-GB" sz="2900" dirty="0"/>
              <a:t>during the wedding </a:t>
            </a:r>
            <a:r>
              <a:rPr lang="en-GB" sz="2900" dirty="0" err="1"/>
              <a:t>cerimony</a:t>
            </a:r>
            <a:r>
              <a:rPr lang="en-GB" sz="2900" dirty="0"/>
              <a:t> </a:t>
            </a:r>
            <a:r>
              <a:rPr lang="en-GB" sz="2900" dirty="0" smtClean="0"/>
              <a:t>[music] and card games </a:t>
            </a:r>
            <a:r>
              <a:rPr lang="en-GB" sz="2900" dirty="0" err="1" smtClean="0"/>
              <a:t>agains</a:t>
            </a:r>
            <a:r>
              <a:rPr lang="en-GB" sz="2900" dirty="0" smtClean="0"/>
              <a:t> policeman </a:t>
            </a:r>
            <a:r>
              <a:rPr lang="en-GB" sz="2900" dirty="0"/>
              <a:t>and </a:t>
            </a:r>
            <a:r>
              <a:rPr lang="en-GB" sz="2900" dirty="0" smtClean="0"/>
              <a:t>priest (regime) we see gestures</a:t>
            </a:r>
            <a:r>
              <a:rPr lang="en-GB" sz="2900" dirty="0"/>
              <a:t>, glances, nods </a:t>
            </a:r>
            <a:r>
              <a:rPr lang="en-GB" sz="2900" dirty="0" smtClean="0"/>
              <a:t>.</a:t>
            </a:r>
            <a:endParaRPr lang="en-GB" sz="2900" dirty="0"/>
          </a:p>
          <a:p>
            <a:pPr marL="137160" lvl="0" indent="0">
              <a:buNone/>
            </a:pPr>
            <a:endParaRPr lang="en-GB" dirty="0" smtClean="0"/>
          </a:p>
          <a:p>
            <a:pPr marL="137160" lvl="0" indent="0">
              <a:buNone/>
            </a:pPr>
            <a:endParaRPr lang="en-GB" dirty="0"/>
          </a:p>
          <a:p>
            <a:endParaRPr lang="en-GB" dirty="0"/>
          </a:p>
        </p:txBody>
      </p:sp>
    </p:spTree>
    <p:extLst>
      <p:ext uri="{BB962C8B-B14F-4D97-AF65-F5344CB8AC3E}">
        <p14:creationId xmlns:p14="http://schemas.microsoft.com/office/powerpoint/2010/main" val="301859233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Individual v System</a:t>
            </a:r>
            <a:endParaRPr lang="en-GB" dirty="0"/>
          </a:p>
        </p:txBody>
      </p:sp>
      <p:sp>
        <p:nvSpPr>
          <p:cNvPr id="3" name="Content Placeholder 2"/>
          <p:cNvSpPr>
            <a:spLocks noGrp="1"/>
          </p:cNvSpPr>
          <p:nvPr>
            <p:ph idx="1"/>
          </p:nvPr>
        </p:nvSpPr>
        <p:spPr/>
        <p:txBody>
          <a:bodyPr>
            <a:normAutofit fontScale="85000" lnSpcReduction="20000"/>
          </a:bodyPr>
          <a:lstStyle/>
          <a:p>
            <a:pPr marL="137160" indent="0">
              <a:buNone/>
            </a:pPr>
            <a:r>
              <a:rPr lang="en-GB" dirty="0"/>
              <a:t>Tired of working in the construction of atomic bombs and worried about the destructive power of his invention, </a:t>
            </a:r>
            <a:r>
              <a:rPr lang="en-GB" dirty="0" smtClean="0"/>
              <a:t>a top </a:t>
            </a:r>
            <a:r>
              <a:rPr lang="en-GB" dirty="0"/>
              <a:t>American scientist </a:t>
            </a:r>
            <a:r>
              <a:rPr lang="en-GB" dirty="0" smtClean="0"/>
              <a:t>runs </a:t>
            </a:r>
            <a:r>
              <a:rPr lang="en-GB" dirty="0"/>
              <a:t>away from his country and takes refuge in the anonymity of a peaceful village in the Mediterranean coast called </a:t>
            </a:r>
            <a:r>
              <a:rPr lang="en-GB" dirty="0" err="1"/>
              <a:t>Calabuch</a:t>
            </a:r>
            <a:r>
              <a:rPr lang="en-GB" dirty="0"/>
              <a:t>. T</a:t>
            </a:r>
            <a:r>
              <a:rPr lang="en-GB" dirty="0" smtClean="0"/>
              <a:t>he </a:t>
            </a:r>
            <a:r>
              <a:rPr lang="en-GB" dirty="0"/>
              <a:t>scientist, who is taken for a kind-hearted </a:t>
            </a:r>
            <a:r>
              <a:rPr lang="en-GB" dirty="0" smtClean="0"/>
              <a:t>tramp, </a:t>
            </a:r>
            <a:r>
              <a:rPr lang="en-GB" dirty="0"/>
              <a:t>fits in completely with the lifestyle of </a:t>
            </a:r>
            <a:r>
              <a:rPr lang="en-GB" dirty="0" err="1"/>
              <a:t>Calabuch</a:t>
            </a:r>
            <a:r>
              <a:rPr lang="en-GB" dirty="0"/>
              <a:t>. He befriends </a:t>
            </a:r>
            <a:r>
              <a:rPr lang="en-GB" dirty="0" smtClean="0"/>
              <a:t>inhabitants</a:t>
            </a:r>
            <a:r>
              <a:rPr lang="en-GB" dirty="0"/>
              <a:t>, helps them solve their problems and takes part in </a:t>
            </a:r>
            <a:r>
              <a:rPr lang="en-GB" dirty="0" smtClean="0"/>
              <a:t>municipal </a:t>
            </a:r>
            <a:r>
              <a:rPr lang="en-GB" dirty="0"/>
              <a:t>activities. When the local fiestas start</a:t>
            </a:r>
            <a:r>
              <a:rPr lang="en-GB" dirty="0" smtClean="0"/>
              <a:t>, he </a:t>
            </a:r>
            <a:r>
              <a:rPr lang="en-GB" dirty="0"/>
              <a:t>makes rockets and fireworks which reach heights never seen in the area. Those fireworks alert the international authorities as to the whereabouts of the missing scientist. When the US fleet goes there looking for him and, despite the resistance of the </a:t>
            </a:r>
            <a:r>
              <a:rPr lang="en-GB" dirty="0" smtClean="0"/>
              <a:t>villagers, </a:t>
            </a:r>
            <a:r>
              <a:rPr lang="en-GB" dirty="0"/>
              <a:t>Jorge is forced to go back home, aware he goes with the friendship and love of all </a:t>
            </a:r>
            <a:r>
              <a:rPr lang="en-GB" dirty="0" err="1"/>
              <a:t>Calabuch</a:t>
            </a:r>
            <a:r>
              <a:rPr lang="en-GB" dirty="0"/>
              <a:t>.</a:t>
            </a:r>
          </a:p>
        </p:txBody>
      </p:sp>
    </p:spTree>
    <p:extLst>
      <p:ext uri="{BB962C8B-B14F-4D97-AF65-F5344CB8AC3E}">
        <p14:creationId xmlns:p14="http://schemas.microsoft.com/office/powerpoint/2010/main" val="2553223394"/>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782</TotalTime>
  <Words>1880</Words>
  <Application>Microsoft Macintosh PowerPoint</Application>
  <PresentationFormat>On-screen Show (4:3)</PresentationFormat>
  <Paragraphs>153</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Apex</vt:lpstr>
      <vt:lpstr>From national cinema to transnational</vt:lpstr>
      <vt:lpstr>La espanolizacion de Bigas Luna</vt:lpstr>
      <vt:lpstr>Apologies for the transnational</vt:lpstr>
      <vt:lpstr>PowerPoint Presentation</vt:lpstr>
      <vt:lpstr>PowerPoint Presentation</vt:lpstr>
      <vt:lpstr>The Plurality of Cinematic Transnationalism </vt:lpstr>
      <vt:lpstr>Transnational and Iberian</vt:lpstr>
      <vt:lpstr>LINGUISTIC IMPERIALISM</vt:lpstr>
      <vt:lpstr>Individual v System</vt:lpstr>
      <vt:lpstr>REIFICATORY EFFECT OF CAPITALISM</vt:lpstr>
      <vt:lpstr>The Irish Connection:   J L Guerin’s Homage to The Quiet Man.</vt:lpstr>
      <vt:lpstr>PowerPoint Presentation</vt:lpstr>
      <vt:lpstr>Actuality and Environment</vt:lpstr>
      <vt:lpstr>Fighting ghosts of the past</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From national cinema to transnational</dc:title>
  <dc:creator>Dominic Keown</dc:creator>
  <cp:lastModifiedBy>Maite Conde</cp:lastModifiedBy>
  <cp:revision>50</cp:revision>
  <dcterms:created xsi:type="dcterms:W3CDTF">2015-01-11T09:38:42Z</dcterms:created>
  <dcterms:modified xsi:type="dcterms:W3CDTF">2015-01-31T13:04:52Z</dcterms:modified>
</cp:coreProperties>
</file>